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21" r:id="rId3"/>
    <p:sldId id="324" r:id="rId4"/>
    <p:sldId id="323" r:id="rId5"/>
    <p:sldId id="322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26F8"/>
    <a:srgbClr val="0066FF"/>
    <a:srgbClr val="5B09B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9077" autoAdjust="0"/>
  </p:normalViewPr>
  <p:slideViewPr>
    <p:cSldViewPr snapToGrid="0">
      <p:cViewPr varScale="1">
        <p:scale>
          <a:sx n="115" d="100"/>
          <a:sy n="115" d="100"/>
        </p:scale>
        <p:origin x="-73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1F1012A-F9FF-48D4-909F-80CFBF63EE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72C7BF51-E87B-4FA2-9399-DD53BE1C12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E3337B39-F96A-49F2-BADC-4A08AE023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6726-A6F5-4B18-B9F4-C38084406CA6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A31E3B2A-E948-44CC-A6B5-9650EDB2E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E1647BCE-D2F5-4231-8771-DCD0FC601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CE61-7CFB-43A0-9528-4AE4849168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922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91BD331B-9657-4811-B7FA-0DDEA369A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B476A9C5-7BBF-4E70-A902-9AA1DDB7AE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FDB60181-4FF2-4765-90C7-96FDD2BDA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6726-A6F5-4B18-B9F4-C38084406CA6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E41028BE-8328-483B-A800-EB75D6EB8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27E4CA93-BBF0-4A89-8DEC-9EEB5D77A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CE61-7CFB-43A0-9528-4AE4849168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4508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3001367E-20BE-4CCD-B1E7-BA2038D273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89AAFA40-3B95-42E5-9290-0C18B9D5B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A52E2798-8B78-4A2E-B1D2-2FDA18A0D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6726-A6F5-4B18-B9F4-C38084406CA6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ACB2021-9C2D-475C-B584-B623CD9A2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56048EB2-5F38-47E9-861E-9736D3436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CE61-7CFB-43A0-9528-4AE4849168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822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077E0156-DA0C-4C79-8E68-C5360FAB8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F149869E-E240-4BDB-8DEA-1579DF846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37E9E6D2-0AF1-4C57-AFB6-09FAD32A1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6726-A6F5-4B18-B9F4-C38084406CA6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F42A8DDF-5C92-4BEB-93DC-11D9253C8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656CCE45-954A-4FA0-9388-7C25088D9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CE61-7CFB-43A0-9528-4AE4849168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0816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A42DDD6-2EA2-4042-A031-1B939F307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39B8415C-90DF-48F0-96E7-A42FDB207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BDDA3E36-AEDE-4547-9227-BBB0D11C4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6726-A6F5-4B18-B9F4-C38084406CA6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381EB55-7E1B-4780-8073-278558B13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4AF76C13-4131-45C4-864B-49BAD0239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CE61-7CFB-43A0-9528-4AE4849168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861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479DEC6-9F86-4AA3-BE71-B7D922AE6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5B917A3-F8D5-4742-8D97-CBA40BAFAD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C26C9B29-44FD-423C-991C-70D01DFA4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7F6F15CE-DCFF-43A8-8D3E-7398A0FC1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6726-A6F5-4B18-B9F4-C38084406CA6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275B8F4B-6BAC-4D84-B775-96AD6F5FC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C94EDA5F-3EFC-424C-9639-6DE648AC6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CE61-7CFB-43A0-9528-4AE4849168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521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012971C2-CA03-45F9-B350-CCB9D802D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9D9AFAA8-D7A3-45E9-BCC1-8C72968FA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239F0DCE-E27F-41A2-B80E-3D5F592601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B221E0F9-235E-42C3-A3D7-EDDB78743F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1277B4DA-0628-4606-9CC8-07E4D6828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F7D9AF40-820F-43E5-B582-6CF463178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6726-A6F5-4B18-B9F4-C38084406CA6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AE9C0E7F-CEF1-4324-BF6C-EA5FC6AD1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85E4790E-F8BC-4D97-A6C7-EF027F6C9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CE61-7CFB-43A0-9528-4AE4849168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904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9992B600-BCA1-48C7-A656-A62D66406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1C2F7627-B50F-4674-99C0-3312B09AA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6726-A6F5-4B18-B9F4-C38084406CA6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DCC86603-82BA-4BDB-B9BE-49A565F24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8FF070FE-CEAF-419D-97F2-3B94E551B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CE61-7CFB-43A0-9528-4AE4849168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636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EC932D68-9DCD-4BAC-9B3B-26A676F2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6726-A6F5-4B18-B9F4-C38084406CA6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CF43F333-5B90-4926-B65B-4CBA6AE1B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71A52B73-BEF1-41B9-8B8D-BEDB535D4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CE61-7CFB-43A0-9528-4AE4849168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1019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FF98989E-CF80-4856-A8CF-CD01781E6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CFE4458B-1005-41B3-B37F-1445066E5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4B855EDE-5A1B-4450-A2CE-1BFE2EA3BA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52CC6315-56F8-4FA7-AA7C-E36C7A1FF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6726-A6F5-4B18-B9F4-C38084406CA6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FCF063B1-4E8B-464D-A0B6-496B5F96B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E44A0418-B26B-40B4-9D1F-5571FDBD7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CE61-7CFB-43A0-9528-4AE4849168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3806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B29AC87-B55C-48BC-8C6C-510A5833C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551C1957-40B0-47A4-A74B-4AA885C3B3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5987B2AB-ADB9-4FE0-954B-C3170198ED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828B367E-239B-49E8-A453-C2938E132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6726-A6F5-4B18-B9F4-C38084406CA6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E338D308-1EBF-4A3A-9C3E-EEA7FD0F3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7E98E4E1-9575-4E8B-87A5-F28D68388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CE61-7CFB-43A0-9528-4AE4849168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85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B400F4FA-D443-4F3E-9365-F78347A06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2A2C4CC6-D98C-4FBA-865C-382F11A91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C042FF88-02AA-4D60-B48E-F3322459E7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C6726-A6F5-4B18-B9F4-C38084406CA6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FE164386-AC0B-4AF2-8E1C-011A26C749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4F8600EF-822D-4652-B816-4B632BD039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0CE61-7CFB-43A0-9528-4AE4849168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844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11.jpg"/><Relationship Id="rId7" Type="http://schemas.openxmlformats.org/officeDocument/2006/relationships/image" Target="../media/image8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7.png"/><Relationship Id="rId7" Type="http://schemas.openxmlformats.org/officeDocument/2006/relationships/image" Target="../media/image17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g"/><Relationship Id="rId4" Type="http://schemas.openxmlformats.org/officeDocument/2006/relationships/image" Target="../media/image2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5960225" y="4184323"/>
            <a:ext cx="2876204" cy="14998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9" name="그림 38">
            <a:extLst>
              <a:ext uri="{FF2B5EF4-FFF2-40B4-BE49-F238E27FC236}">
                <a16:creationId xmlns="" xmlns:a16="http://schemas.microsoft.com/office/drawing/2014/main" id="{89E3F5E6-3DF7-4ECA-8AA8-C739EB1039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014" y="4192868"/>
            <a:ext cx="418347" cy="2016871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="" xmlns:a16="http://schemas.microsoft.com/office/drawing/2014/main" id="{78C092D3-38CE-4A4A-8737-5EFCA8B350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240" y="294152"/>
            <a:ext cx="5211677" cy="3252823"/>
          </a:xfrm>
          <a:prstGeom prst="rect">
            <a:avLst/>
          </a:prstGeom>
        </p:spPr>
      </p:pic>
      <p:cxnSp>
        <p:nvCxnSpPr>
          <p:cNvPr id="7" name="직선 연결선 6">
            <a:extLst>
              <a:ext uri="{FF2B5EF4-FFF2-40B4-BE49-F238E27FC236}">
                <a16:creationId xmlns="" xmlns:a16="http://schemas.microsoft.com/office/drawing/2014/main" id="{8021783E-6675-4543-AC38-7F72AB087C1A}"/>
              </a:ext>
            </a:extLst>
          </p:cNvPr>
          <p:cNvCxnSpPr/>
          <p:nvPr/>
        </p:nvCxnSpPr>
        <p:spPr>
          <a:xfrm>
            <a:off x="2256870" y="963568"/>
            <a:ext cx="0" cy="2016106"/>
          </a:xfrm>
          <a:prstGeom prst="line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>
            <a:extLst>
              <a:ext uri="{FF2B5EF4-FFF2-40B4-BE49-F238E27FC236}">
                <a16:creationId xmlns="" xmlns:a16="http://schemas.microsoft.com/office/drawing/2014/main" id="{0F3EBB5A-3D01-4D80-AF07-0579110D283F}"/>
              </a:ext>
            </a:extLst>
          </p:cNvPr>
          <p:cNvCxnSpPr>
            <a:cxnSpLocks/>
          </p:cNvCxnSpPr>
          <p:nvPr/>
        </p:nvCxnSpPr>
        <p:spPr>
          <a:xfrm>
            <a:off x="2256870" y="963568"/>
            <a:ext cx="2712580" cy="26183"/>
          </a:xfrm>
          <a:prstGeom prst="line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>
            <a:extLst>
              <a:ext uri="{FF2B5EF4-FFF2-40B4-BE49-F238E27FC236}">
                <a16:creationId xmlns="" xmlns:a16="http://schemas.microsoft.com/office/drawing/2014/main" id="{9A14EA1F-326C-43BB-A5D4-6FFB9242A8A8}"/>
              </a:ext>
            </a:extLst>
          </p:cNvPr>
          <p:cNvCxnSpPr>
            <a:cxnSpLocks/>
          </p:cNvCxnSpPr>
          <p:nvPr/>
        </p:nvCxnSpPr>
        <p:spPr>
          <a:xfrm flipV="1">
            <a:off x="2256870" y="2937781"/>
            <a:ext cx="2712580" cy="41893"/>
          </a:xfrm>
          <a:prstGeom prst="line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>
            <a:extLst>
              <a:ext uri="{FF2B5EF4-FFF2-40B4-BE49-F238E27FC236}">
                <a16:creationId xmlns="" xmlns:a16="http://schemas.microsoft.com/office/drawing/2014/main" id="{0AA1E594-5C80-4FE0-96C5-CB207444B227}"/>
              </a:ext>
            </a:extLst>
          </p:cNvPr>
          <p:cNvCxnSpPr>
            <a:cxnSpLocks/>
          </p:cNvCxnSpPr>
          <p:nvPr/>
        </p:nvCxnSpPr>
        <p:spPr>
          <a:xfrm>
            <a:off x="4969450" y="989751"/>
            <a:ext cx="0" cy="1948029"/>
          </a:xfrm>
          <a:prstGeom prst="line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3300F327-E5D2-4CD7-9D14-5EF49566A60E}"/>
              </a:ext>
            </a:extLst>
          </p:cNvPr>
          <p:cNvSpPr txBox="1"/>
          <p:nvPr/>
        </p:nvSpPr>
        <p:spPr>
          <a:xfrm>
            <a:off x="1675344" y="177648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2400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421E52BF-3963-4396-9415-B9C83F0A173A}"/>
              </a:ext>
            </a:extLst>
          </p:cNvPr>
          <p:cNvSpPr txBox="1"/>
          <p:nvPr/>
        </p:nvSpPr>
        <p:spPr>
          <a:xfrm>
            <a:off x="3474542" y="295872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3400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3879CED7-E5FD-42F4-B716-B38D20A4362B}"/>
              </a:ext>
            </a:extLst>
          </p:cNvPr>
          <p:cNvSpPr txBox="1"/>
          <p:nvPr/>
        </p:nvSpPr>
        <p:spPr>
          <a:xfrm>
            <a:off x="2483267" y="1807341"/>
            <a:ext cx="23262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dirty="0">
                <a:solidFill>
                  <a:schemeClr val="bg1"/>
                </a:solidFill>
              </a:rPr>
              <a:t>거실 수납장</a:t>
            </a:r>
            <a:endParaRPr lang="en-US" altLang="ko-KR" sz="1100" dirty="0">
              <a:solidFill>
                <a:schemeClr val="bg1"/>
              </a:solidFill>
            </a:endParaRPr>
          </a:p>
          <a:p>
            <a:pPr algn="ctr"/>
            <a:r>
              <a:rPr lang="en-US" altLang="ko-KR" sz="1100" dirty="0">
                <a:solidFill>
                  <a:srgbClr val="FFFF00"/>
                </a:solidFill>
              </a:rPr>
              <a:t>(</a:t>
            </a:r>
            <a:r>
              <a:rPr lang="ko-KR" altLang="en-US" sz="1100" dirty="0">
                <a:solidFill>
                  <a:srgbClr val="FFFF00"/>
                </a:solidFill>
              </a:rPr>
              <a:t>가로</a:t>
            </a:r>
            <a:r>
              <a:rPr lang="en-US" altLang="ko-KR" sz="1100" dirty="0">
                <a:solidFill>
                  <a:srgbClr val="FFFF00"/>
                </a:solidFill>
              </a:rPr>
              <a:t>x</a:t>
            </a:r>
            <a:r>
              <a:rPr lang="ko-KR" altLang="en-US" sz="1100" dirty="0">
                <a:solidFill>
                  <a:srgbClr val="FFFF00"/>
                </a:solidFill>
              </a:rPr>
              <a:t>높이</a:t>
            </a:r>
            <a:r>
              <a:rPr lang="en-US" altLang="ko-KR" sz="1100" dirty="0">
                <a:solidFill>
                  <a:srgbClr val="FFFF00"/>
                </a:solidFill>
              </a:rPr>
              <a:t>x</a:t>
            </a:r>
            <a:r>
              <a:rPr lang="ko-KR" altLang="en-US" sz="1100" dirty="0">
                <a:solidFill>
                  <a:srgbClr val="FFFF00"/>
                </a:solidFill>
              </a:rPr>
              <a:t>깊이</a:t>
            </a:r>
            <a:r>
              <a:rPr lang="en-US" altLang="ko-KR" sz="1100" dirty="0">
                <a:solidFill>
                  <a:srgbClr val="FFFF00"/>
                </a:solidFill>
              </a:rPr>
              <a:t>=3600x2400x375</a:t>
            </a:r>
            <a:r>
              <a:rPr lang="en-US" altLang="ko-KR" sz="1100" dirty="0" smtClean="0">
                <a:solidFill>
                  <a:srgbClr val="FFFF00"/>
                </a:solidFill>
              </a:rPr>
              <a:t>)</a:t>
            </a:r>
            <a:endParaRPr lang="en-US" altLang="ko-KR" sz="1100" dirty="0">
              <a:solidFill>
                <a:srgbClr val="FFFF00"/>
              </a:solidFill>
            </a:endParaRPr>
          </a:p>
        </p:txBody>
      </p:sp>
      <p:pic>
        <p:nvPicPr>
          <p:cNvPr id="30" name="그림 29">
            <a:extLst>
              <a:ext uri="{FF2B5EF4-FFF2-40B4-BE49-F238E27FC236}">
                <a16:creationId xmlns="" xmlns:a16="http://schemas.microsoft.com/office/drawing/2014/main" id="{569B7B83-E9DA-4C39-AC15-3534AD66E9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975" y="4198179"/>
            <a:ext cx="724668" cy="2003015"/>
          </a:xfrm>
          <a:prstGeom prst="rect">
            <a:avLst/>
          </a:prstGeom>
        </p:spPr>
      </p:pic>
      <p:pic>
        <p:nvPicPr>
          <p:cNvPr id="31" name="그림 30">
            <a:extLst>
              <a:ext uri="{FF2B5EF4-FFF2-40B4-BE49-F238E27FC236}">
                <a16:creationId xmlns="" xmlns:a16="http://schemas.microsoft.com/office/drawing/2014/main" id="{9CA95F97-7CC2-4A38-820A-52CAABB71B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097" y="4198179"/>
            <a:ext cx="724668" cy="2003015"/>
          </a:xfrm>
          <a:prstGeom prst="rect">
            <a:avLst/>
          </a:prstGeom>
        </p:spPr>
      </p:pic>
      <p:pic>
        <p:nvPicPr>
          <p:cNvPr id="33" name="그림 32">
            <a:extLst>
              <a:ext uri="{FF2B5EF4-FFF2-40B4-BE49-F238E27FC236}">
                <a16:creationId xmlns="" xmlns:a16="http://schemas.microsoft.com/office/drawing/2014/main" id="{7D94B108-2EE1-467D-A352-1FE369DBB1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765" y="4184323"/>
            <a:ext cx="720000" cy="1347907"/>
          </a:xfrm>
          <a:prstGeom prst="rect">
            <a:avLst/>
          </a:prstGeom>
        </p:spPr>
      </p:pic>
      <p:pic>
        <p:nvPicPr>
          <p:cNvPr id="35" name="그림 34">
            <a:extLst>
              <a:ext uri="{FF2B5EF4-FFF2-40B4-BE49-F238E27FC236}">
                <a16:creationId xmlns="" xmlns:a16="http://schemas.microsoft.com/office/drawing/2014/main" id="{11FB2CF2-0EB4-4573-827D-7E56AD1E90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433" y="5529786"/>
            <a:ext cx="720000" cy="685264"/>
          </a:xfrm>
          <a:prstGeom prst="rect">
            <a:avLst/>
          </a:prstGeom>
        </p:spPr>
      </p:pic>
      <p:pic>
        <p:nvPicPr>
          <p:cNvPr id="40" name="그림 39">
            <a:extLst>
              <a:ext uri="{FF2B5EF4-FFF2-40B4-BE49-F238E27FC236}">
                <a16:creationId xmlns="" xmlns:a16="http://schemas.microsoft.com/office/drawing/2014/main" id="{181B92F5-B26D-4615-9967-D6527A8BB5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361" y="4192868"/>
            <a:ext cx="514178" cy="2016871"/>
          </a:xfrm>
          <a:prstGeom prst="rect">
            <a:avLst/>
          </a:prstGeom>
        </p:spPr>
      </p:pic>
      <p:pic>
        <p:nvPicPr>
          <p:cNvPr id="42" name="그림 41">
            <a:extLst>
              <a:ext uri="{FF2B5EF4-FFF2-40B4-BE49-F238E27FC236}">
                <a16:creationId xmlns="" xmlns:a16="http://schemas.microsoft.com/office/drawing/2014/main" id="{6334E7E3-0B33-4CA0-A75B-740AE64A3AE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765" y="4892466"/>
            <a:ext cx="414000" cy="52297"/>
          </a:xfrm>
          <a:prstGeom prst="rect">
            <a:avLst/>
          </a:prstGeom>
        </p:spPr>
      </p:pic>
      <p:pic>
        <p:nvPicPr>
          <p:cNvPr id="44" name="그림 43">
            <a:extLst>
              <a:ext uri="{FF2B5EF4-FFF2-40B4-BE49-F238E27FC236}">
                <a16:creationId xmlns="" xmlns:a16="http://schemas.microsoft.com/office/drawing/2014/main" id="{E9BF2398-2C44-437B-9A9D-D6D95A8384E1}"/>
              </a:ext>
            </a:extLst>
          </p:cNvPr>
          <p:cNvPicPr preferRelativeResize="0"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631" y="4899588"/>
            <a:ext cx="504000" cy="52297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3B2023D2-E2D0-473C-80BA-6805B2CFEEE8}"/>
              </a:ext>
            </a:extLst>
          </p:cNvPr>
          <p:cNvSpPr txBox="1"/>
          <p:nvPr/>
        </p:nvSpPr>
        <p:spPr>
          <a:xfrm>
            <a:off x="2119106" y="3942627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400</a:t>
            </a:r>
            <a:endParaRPr lang="ko-KR" altLang="en-US" sz="800" dirty="0"/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83200325-76BD-4BFE-A8A1-206876AE5626}"/>
              </a:ext>
            </a:extLst>
          </p:cNvPr>
          <p:cNvSpPr txBox="1"/>
          <p:nvPr/>
        </p:nvSpPr>
        <p:spPr>
          <a:xfrm>
            <a:off x="2460705" y="3942627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400</a:t>
            </a:r>
            <a:endParaRPr lang="ko-KR" altLang="en-US" sz="800" dirty="0"/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92C3034B-E006-4E0B-B3DE-D2ECE6BCE9C4}"/>
              </a:ext>
            </a:extLst>
          </p:cNvPr>
          <p:cNvSpPr txBox="1"/>
          <p:nvPr/>
        </p:nvSpPr>
        <p:spPr>
          <a:xfrm>
            <a:off x="2855765" y="3942627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400</a:t>
            </a:r>
            <a:endParaRPr lang="ko-KR" altLang="en-US" sz="800" dirty="0"/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7724A647-BB5D-40AE-AFE0-27B8920BD1EE}"/>
              </a:ext>
            </a:extLst>
          </p:cNvPr>
          <p:cNvSpPr txBox="1"/>
          <p:nvPr/>
        </p:nvSpPr>
        <p:spPr>
          <a:xfrm>
            <a:off x="3181495" y="3942627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400</a:t>
            </a:r>
            <a:endParaRPr lang="ko-KR" altLang="en-US" sz="800" dirty="0"/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7C6A1D08-D4FE-4A18-83B3-9CFA4D09C6DE}"/>
              </a:ext>
            </a:extLst>
          </p:cNvPr>
          <p:cNvSpPr txBox="1"/>
          <p:nvPr/>
        </p:nvSpPr>
        <p:spPr>
          <a:xfrm>
            <a:off x="3576555" y="3942627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400</a:t>
            </a:r>
            <a:endParaRPr lang="ko-KR" altLang="en-US" sz="800" dirty="0"/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9FD63BB5-87C7-4ACB-A0A8-91B1CE0CACDB}"/>
              </a:ext>
            </a:extLst>
          </p:cNvPr>
          <p:cNvSpPr txBox="1"/>
          <p:nvPr/>
        </p:nvSpPr>
        <p:spPr>
          <a:xfrm>
            <a:off x="3902285" y="3942627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400</a:t>
            </a:r>
            <a:endParaRPr lang="ko-KR" altLang="en-US" sz="800" dirty="0"/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CEC11432-9C08-4BA2-A0DE-7B8E925BA9EA}"/>
              </a:ext>
            </a:extLst>
          </p:cNvPr>
          <p:cNvSpPr txBox="1"/>
          <p:nvPr/>
        </p:nvSpPr>
        <p:spPr>
          <a:xfrm>
            <a:off x="4357980" y="3942627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400</a:t>
            </a:r>
            <a:endParaRPr lang="ko-KR" altLang="en-US" sz="800" dirty="0"/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06E31A11-E46B-4851-B399-1129B47083BE}"/>
              </a:ext>
            </a:extLst>
          </p:cNvPr>
          <p:cNvSpPr txBox="1"/>
          <p:nvPr/>
        </p:nvSpPr>
        <p:spPr>
          <a:xfrm>
            <a:off x="4809545" y="3942627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600</a:t>
            </a:r>
            <a:endParaRPr lang="ko-KR" altLang="en-US" sz="800" dirty="0"/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E66E074B-1FCF-41C3-B0D8-21A2E14F8577}"/>
              </a:ext>
            </a:extLst>
          </p:cNvPr>
          <p:cNvSpPr txBox="1"/>
          <p:nvPr/>
        </p:nvSpPr>
        <p:spPr>
          <a:xfrm>
            <a:off x="1799975" y="5247421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400</a:t>
            </a:r>
            <a:endParaRPr lang="ko-KR" altLang="en-US" sz="800" dirty="0"/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D8C2B017-1BDE-4A52-B0EE-19D8AA842BE7}"/>
              </a:ext>
            </a:extLst>
          </p:cNvPr>
          <p:cNvSpPr txBox="1"/>
          <p:nvPr/>
        </p:nvSpPr>
        <p:spPr>
          <a:xfrm>
            <a:off x="1799975" y="4944241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400</a:t>
            </a:r>
            <a:endParaRPr lang="ko-KR" altLang="en-US" sz="800" dirty="0"/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A2C2988D-9992-4FD0-BD94-A06A00EF1647}"/>
              </a:ext>
            </a:extLst>
          </p:cNvPr>
          <p:cNvSpPr txBox="1"/>
          <p:nvPr/>
        </p:nvSpPr>
        <p:spPr>
          <a:xfrm>
            <a:off x="1799975" y="4655654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300</a:t>
            </a:r>
            <a:endParaRPr lang="ko-KR" altLang="en-US" sz="800" dirty="0"/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5A23966E-9731-4574-915D-0682EAA17AA3}"/>
              </a:ext>
            </a:extLst>
          </p:cNvPr>
          <p:cNvSpPr txBox="1"/>
          <p:nvPr/>
        </p:nvSpPr>
        <p:spPr>
          <a:xfrm>
            <a:off x="1799975" y="4273092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500</a:t>
            </a:r>
            <a:endParaRPr lang="ko-KR" altLang="en-US" sz="800" dirty="0"/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B103A5BD-EBC4-4431-A5EC-740CAAEE870D}"/>
              </a:ext>
            </a:extLst>
          </p:cNvPr>
          <p:cNvSpPr txBox="1"/>
          <p:nvPr/>
        </p:nvSpPr>
        <p:spPr>
          <a:xfrm>
            <a:off x="1799975" y="5749307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800</a:t>
            </a:r>
            <a:endParaRPr lang="ko-KR" altLang="en-US" sz="800" dirty="0"/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7A1AC1B4-956F-4466-B6F7-E30059E84574}"/>
              </a:ext>
            </a:extLst>
          </p:cNvPr>
          <p:cNvSpPr txBox="1"/>
          <p:nvPr/>
        </p:nvSpPr>
        <p:spPr>
          <a:xfrm>
            <a:off x="5225631" y="4409433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800</a:t>
            </a:r>
            <a:endParaRPr lang="ko-KR" altLang="en-US" sz="800" dirty="0"/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114A6996-1C28-4DD2-A880-A0CC5652F570}"/>
              </a:ext>
            </a:extLst>
          </p:cNvPr>
          <p:cNvSpPr txBox="1"/>
          <p:nvPr/>
        </p:nvSpPr>
        <p:spPr>
          <a:xfrm>
            <a:off x="5225631" y="5457701"/>
            <a:ext cx="4090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1600</a:t>
            </a:r>
            <a:endParaRPr lang="ko-KR" altLang="en-US" sz="800" dirty="0"/>
          </a:p>
        </p:txBody>
      </p:sp>
      <p:pic>
        <p:nvPicPr>
          <p:cNvPr id="64" name="그림 63">
            <a:extLst>
              <a:ext uri="{FF2B5EF4-FFF2-40B4-BE49-F238E27FC236}">
                <a16:creationId xmlns="" xmlns:a16="http://schemas.microsoft.com/office/drawing/2014/main" id="{151F18F8-E8B6-488D-9167-1EACBCE2836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702" y="5552434"/>
            <a:ext cx="173479" cy="173479"/>
          </a:xfrm>
          <a:prstGeom prst="rect">
            <a:avLst/>
          </a:prstGeom>
        </p:spPr>
      </p:pic>
      <p:pic>
        <p:nvPicPr>
          <p:cNvPr id="65" name="그림 64">
            <a:extLst>
              <a:ext uri="{FF2B5EF4-FFF2-40B4-BE49-F238E27FC236}">
                <a16:creationId xmlns="" xmlns:a16="http://schemas.microsoft.com/office/drawing/2014/main" id="{F802C41B-0BED-40E1-9D1A-6F49D15C0CC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702" y="4409433"/>
            <a:ext cx="173479" cy="173479"/>
          </a:xfrm>
          <a:prstGeom prst="rect">
            <a:avLst/>
          </a:prstGeom>
        </p:spPr>
      </p:pic>
      <p:pic>
        <p:nvPicPr>
          <p:cNvPr id="66" name="그림 65">
            <a:extLst>
              <a:ext uri="{FF2B5EF4-FFF2-40B4-BE49-F238E27FC236}">
                <a16:creationId xmlns="" xmlns:a16="http://schemas.microsoft.com/office/drawing/2014/main" id="{AEB4DFC7-B6EC-49D6-A5CA-69BDCA95F55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658" y="5552434"/>
            <a:ext cx="173479" cy="173479"/>
          </a:xfrm>
          <a:prstGeom prst="rect">
            <a:avLst/>
          </a:prstGeom>
        </p:spPr>
      </p:pic>
      <p:pic>
        <p:nvPicPr>
          <p:cNvPr id="67" name="그림 66">
            <a:extLst>
              <a:ext uri="{FF2B5EF4-FFF2-40B4-BE49-F238E27FC236}">
                <a16:creationId xmlns="" xmlns:a16="http://schemas.microsoft.com/office/drawing/2014/main" id="{77C70BA6-2187-4778-82A9-AC39FF99D29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658" y="4409433"/>
            <a:ext cx="173479" cy="173479"/>
          </a:xfrm>
          <a:prstGeom prst="rect">
            <a:avLst/>
          </a:prstGeom>
        </p:spPr>
      </p:pic>
      <p:pic>
        <p:nvPicPr>
          <p:cNvPr id="68" name="그림 67">
            <a:extLst>
              <a:ext uri="{FF2B5EF4-FFF2-40B4-BE49-F238E27FC236}">
                <a16:creationId xmlns="" xmlns:a16="http://schemas.microsoft.com/office/drawing/2014/main" id="{C4B6F9DC-B261-468F-96E9-246791F82D1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631" y="4972339"/>
            <a:ext cx="173479" cy="173479"/>
          </a:xfrm>
          <a:prstGeom prst="rect">
            <a:avLst/>
          </a:prstGeom>
        </p:spPr>
      </p:pic>
      <p:pic>
        <p:nvPicPr>
          <p:cNvPr id="69" name="그림 68">
            <a:extLst>
              <a:ext uri="{FF2B5EF4-FFF2-40B4-BE49-F238E27FC236}">
                <a16:creationId xmlns="" xmlns:a16="http://schemas.microsoft.com/office/drawing/2014/main" id="{CD3E30C7-E8B7-4AAA-A1A1-D34BA4FF2CF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807" y="4684797"/>
            <a:ext cx="173479" cy="173479"/>
          </a:xfrm>
          <a:prstGeom prst="rect">
            <a:avLst/>
          </a:prstGeom>
        </p:spPr>
      </p:pic>
      <p:pic>
        <p:nvPicPr>
          <p:cNvPr id="71" name="그림 70">
            <a:extLst>
              <a:ext uri="{FF2B5EF4-FFF2-40B4-BE49-F238E27FC236}">
                <a16:creationId xmlns="" xmlns:a16="http://schemas.microsoft.com/office/drawing/2014/main" id="{79CC8B47-890A-43EB-B932-EBB5945D45A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702" y="4409433"/>
            <a:ext cx="173479" cy="173479"/>
          </a:xfrm>
          <a:prstGeom prst="rect">
            <a:avLst/>
          </a:prstGeom>
        </p:spPr>
      </p:pic>
      <p:pic>
        <p:nvPicPr>
          <p:cNvPr id="73" name="그림 72">
            <a:extLst>
              <a:ext uri="{FF2B5EF4-FFF2-40B4-BE49-F238E27FC236}">
                <a16:creationId xmlns="" xmlns:a16="http://schemas.microsoft.com/office/drawing/2014/main" id="{F9CF63FD-8DAE-482F-907E-C2201DA89DA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525" y="5552434"/>
            <a:ext cx="180000" cy="180000"/>
          </a:xfrm>
          <a:prstGeom prst="rect">
            <a:avLst/>
          </a:prstGeom>
        </p:spPr>
      </p:pic>
      <p:pic>
        <p:nvPicPr>
          <p:cNvPr id="74" name="그림 73">
            <a:extLst>
              <a:ext uri="{FF2B5EF4-FFF2-40B4-BE49-F238E27FC236}">
                <a16:creationId xmlns="" xmlns:a16="http://schemas.microsoft.com/office/drawing/2014/main" id="{E86F2ABB-F7F7-4A9B-B1FE-B119DD2B9D5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525" y="4411109"/>
            <a:ext cx="180000" cy="180000"/>
          </a:xfrm>
          <a:prstGeom prst="rect">
            <a:avLst/>
          </a:prstGeom>
        </p:spPr>
      </p:pic>
      <p:pic>
        <p:nvPicPr>
          <p:cNvPr id="75" name="그림 74">
            <a:extLst>
              <a:ext uri="{FF2B5EF4-FFF2-40B4-BE49-F238E27FC236}">
                <a16:creationId xmlns="" xmlns:a16="http://schemas.microsoft.com/office/drawing/2014/main" id="{7B674840-9E51-47EE-8E11-8DD820F5FF4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353" y="4411109"/>
            <a:ext cx="180000" cy="180000"/>
          </a:xfrm>
          <a:prstGeom prst="rect">
            <a:avLst/>
          </a:prstGeom>
        </p:spPr>
      </p:pic>
      <p:pic>
        <p:nvPicPr>
          <p:cNvPr id="76" name="그림 75">
            <a:extLst>
              <a:ext uri="{FF2B5EF4-FFF2-40B4-BE49-F238E27FC236}">
                <a16:creationId xmlns="" xmlns:a16="http://schemas.microsoft.com/office/drawing/2014/main" id="{17C4031E-768A-45BB-8CCC-E87AC866B99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099" y="4411109"/>
            <a:ext cx="180000" cy="180000"/>
          </a:xfrm>
          <a:prstGeom prst="rect">
            <a:avLst/>
          </a:prstGeom>
        </p:spPr>
      </p:pic>
      <p:pic>
        <p:nvPicPr>
          <p:cNvPr id="77" name="그림 76">
            <a:extLst>
              <a:ext uri="{FF2B5EF4-FFF2-40B4-BE49-F238E27FC236}">
                <a16:creationId xmlns="" xmlns:a16="http://schemas.microsoft.com/office/drawing/2014/main" id="{FEBD3AFC-A1C6-41AB-B3B0-FAAC48BD22B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403" y="4698176"/>
            <a:ext cx="180000" cy="180000"/>
          </a:xfrm>
          <a:prstGeom prst="rect">
            <a:avLst/>
          </a:prstGeom>
        </p:spPr>
      </p:pic>
      <p:pic>
        <p:nvPicPr>
          <p:cNvPr id="78" name="그림 77">
            <a:extLst>
              <a:ext uri="{FF2B5EF4-FFF2-40B4-BE49-F238E27FC236}">
                <a16:creationId xmlns="" xmlns:a16="http://schemas.microsoft.com/office/drawing/2014/main" id="{1DA4D92C-4324-4616-B0AD-BF726769F49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403" y="4972339"/>
            <a:ext cx="180000" cy="180000"/>
          </a:xfrm>
          <a:prstGeom prst="rect">
            <a:avLst/>
          </a:prstGeom>
        </p:spPr>
      </p:pic>
      <p:pic>
        <p:nvPicPr>
          <p:cNvPr id="80" name="그림 79">
            <a:extLst>
              <a:ext uri="{FF2B5EF4-FFF2-40B4-BE49-F238E27FC236}">
                <a16:creationId xmlns="" xmlns:a16="http://schemas.microsoft.com/office/drawing/2014/main" id="{30AA47BF-9E38-4313-8B7B-99121F76F99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938" y="5558380"/>
            <a:ext cx="180000" cy="180000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C5AC0609-F470-47EF-9B1F-F9BBBDB0922B}"/>
              </a:ext>
            </a:extLst>
          </p:cNvPr>
          <p:cNvSpPr txBox="1"/>
          <p:nvPr/>
        </p:nvSpPr>
        <p:spPr>
          <a:xfrm>
            <a:off x="3408390" y="6586322"/>
            <a:ext cx="59503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>
                <a:solidFill>
                  <a:srgbClr val="0000FF"/>
                </a:solidFill>
              </a:rPr>
              <a:t>3</a:t>
            </a:r>
            <a:r>
              <a:rPr lang="ko-KR" altLang="en-US" sz="900" dirty="0" err="1">
                <a:solidFill>
                  <a:srgbClr val="0000FF"/>
                </a:solidFill>
              </a:rPr>
              <a:t>단서랍</a:t>
            </a:r>
            <a:endParaRPr lang="ko-KR" altLang="en-US" sz="900" dirty="0">
              <a:solidFill>
                <a:srgbClr val="0000FF"/>
              </a:solidFill>
            </a:endParaRPr>
          </a:p>
        </p:txBody>
      </p:sp>
      <p:cxnSp>
        <p:nvCxnSpPr>
          <p:cNvPr id="86" name="직선 화살표 연결선 85">
            <a:extLst>
              <a:ext uri="{FF2B5EF4-FFF2-40B4-BE49-F238E27FC236}">
                <a16:creationId xmlns="" xmlns:a16="http://schemas.microsoft.com/office/drawing/2014/main" id="{7032DBF3-267D-44EC-9E77-CC6EB61C3069}"/>
              </a:ext>
            </a:extLst>
          </p:cNvPr>
          <p:cNvCxnSpPr/>
          <p:nvPr/>
        </p:nvCxnSpPr>
        <p:spPr>
          <a:xfrm flipV="1">
            <a:off x="3673769" y="6068291"/>
            <a:ext cx="99672" cy="555194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DBC13601-CA1C-4DBC-85C4-7589EF3817F8}"/>
              </a:ext>
            </a:extLst>
          </p:cNvPr>
          <p:cNvSpPr txBox="1"/>
          <p:nvPr/>
        </p:nvSpPr>
        <p:spPr>
          <a:xfrm>
            <a:off x="656584" y="549953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 smtClean="0">
                <a:solidFill>
                  <a:srgbClr val="0000FF"/>
                </a:solidFill>
              </a:rPr>
              <a:t>화살표는</a:t>
            </a:r>
            <a:endParaRPr lang="en-US" altLang="ko-KR" sz="900" dirty="0" smtClean="0">
              <a:solidFill>
                <a:srgbClr val="0000FF"/>
              </a:solidFill>
            </a:endParaRPr>
          </a:p>
          <a:p>
            <a:r>
              <a:rPr lang="ko-KR" altLang="en-US" sz="900" dirty="0" err="1" smtClean="0">
                <a:solidFill>
                  <a:srgbClr val="0000FF"/>
                </a:solidFill>
              </a:rPr>
              <a:t>문열림방향</a:t>
            </a:r>
            <a:endParaRPr lang="ko-KR" altLang="en-US" sz="900" dirty="0">
              <a:solidFill>
                <a:srgbClr val="0000FF"/>
              </a:solidFill>
            </a:endParaRPr>
          </a:p>
        </p:txBody>
      </p:sp>
      <p:cxnSp>
        <p:nvCxnSpPr>
          <p:cNvPr id="89" name="직선 화살표 연결선 88">
            <a:extLst>
              <a:ext uri="{FF2B5EF4-FFF2-40B4-BE49-F238E27FC236}">
                <a16:creationId xmlns="" xmlns:a16="http://schemas.microsoft.com/office/drawing/2014/main" id="{30C851AC-EC7D-4CE1-840F-B07FB074D749}"/>
              </a:ext>
            </a:extLst>
          </p:cNvPr>
          <p:cNvCxnSpPr>
            <a:cxnSpLocks/>
          </p:cNvCxnSpPr>
          <p:nvPr/>
        </p:nvCxnSpPr>
        <p:spPr>
          <a:xfrm flipV="1">
            <a:off x="1384438" y="5664010"/>
            <a:ext cx="831073" cy="18269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="" xmlns:a16="http://schemas.microsoft.com/office/drawing/2014/main" id="{B103E9FA-6548-45FA-A0EB-14FB87E58B96}"/>
              </a:ext>
            </a:extLst>
          </p:cNvPr>
          <p:cNvSpPr txBox="1"/>
          <p:nvPr/>
        </p:nvSpPr>
        <p:spPr>
          <a:xfrm>
            <a:off x="2303987" y="6187584"/>
            <a:ext cx="386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solidFill>
                  <a:srgbClr val="FF0000"/>
                </a:solidFill>
              </a:rPr>
              <a:t>A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="" xmlns:a16="http://schemas.microsoft.com/office/drawing/2014/main" id="{8987B69D-E32E-4B3F-86FF-A69E9AAC5745}"/>
              </a:ext>
            </a:extLst>
          </p:cNvPr>
          <p:cNvSpPr txBox="1"/>
          <p:nvPr/>
        </p:nvSpPr>
        <p:spPr>
          <a:xfrm>
            <a:off x="3010736" y="6165661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solidFill>
                  <a:srgbClr val="FF0000"/>
                </a:solidFill>
              </a:rPr>
              <a:t>B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="" xmlns:a16="http://schemas.microsoft.com/office/drawing/2014/main" id="{38D85D55-0AAB-4FAE-AA44-4C4BD5C2C164}"/>
              </a:ext>
            </a:extLst>
          </p:cNvPr>
          <p:cNvSpPr txBox="1"/>
          <p:nvPr/>
        </p:nvSpPr>
        <p:spPr>
          <a:xfrm>
            <a:off x="3760077" y="6198912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solidFill>
                  <a:srgbClr val="FF0000"/>
                </a:solidFill>
              </a:rPr>
              <a:t>C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="" xmlns:a16="http://schemas.microsoft.com/office/drawing/2014/main" id="{CA4F7567-29C4-45CD-9804-3C5274E189BB}"/>
              </a:ext>
            </a:extLst>
          </p:cNvPr>
          <p:cNvSpPr txBox="1"/>
          <p:nvPr/>
        </p:nvSpPr>
        <p:spPr>
          <a:xfrm>
            <a:off x="4315180" y="6187583"/>
            <a:ext cx="405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solidFill>
                  <a:srgbClr val="FF0000"/>
                </a:solidFill>
              </a:rPr>
              <a:t>D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289EEAE6-77D0-42C7-92C4-20B25585AEE6}"/>
              </a:ext>
            </a:extLst>
          </p:cNvPr>
          <p:cNvSpPr txBox="1"/>
          <p:nvPr/>
        </p:nvSpPr>
        <p:spPr>
          <a:xfrm>
            <a:off x="4789606" y="6171499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solidFill>
                  <a:srgbClr val="FF0000"/>
                </a:solidFill>
              </a:rPr>
              <a:t>E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="" xmlns:a16="http://schemas.microsoft.com/office/drawing/2014/main" id="{77906F06-48AB-45E8-83D7-F3478DFC3B84}"/>
              </a:ext>
            </a:extLst>
          </p:cNvPr>
          <p:cNvSpPr txBox="1"/>
          <p:nvPr/>
        </p:nvSpPr>
        <p:spPr>
          <a:xfrm>
            <a:off x="3075257" y="3619058"/>
            <a:ext cx="12827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u="sng" dirty="0"/>
              <a:t>디자인 설계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="" xmlns:a16="http://schemas.microsoft.com/office/drawing/2014/main" id="{74B6FA2B-F288-481F-AF3A-7AF752A61722}"/>
              </a:ext>
            </a:extLst>
          </p:cNvPr>
          <p:cNvSpPr txBox="1"/>
          <p:nvPr/>
        </p:nvSpPr>
        <p:spPr>
          <a:xfrm>
            <a:off x="6063230" y="4285954"/>
            <a:ext cx="2637260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dirty="0">
                <a:solidFill>
                  <a:srgbClr val="FF0000"/>
                </a:solidFill>
              </a:rPr>
              <a:t>색상</a:t>
            </a:r>
            <a:r>
              <a:rPr lang="en-US" altLang="ko-KR" sz="1100" b="1" dirty="0">
                <a:solidFill>
                  <a:srgbClr val="FF0000"/>
                </a:solidFill>
              </a:rPr>
              <a:t>: </a:t>
            </a:r>
            <a:r>
              <a:rPr lang="ko-KR" altLang="en-US" sz="1100" b="1" dirty="0">
                <a:solidFill>
                  <a:srgbClr val="FF0000"/>
                </a:solidFill>
              </a:rPr>
              <a:t>화이트</a:t>
            </a:r>
            <a:r>
              <a:rPr lang="en-US" altLang="ko-KR" sz="1100" b="1" dirty="0">
                <a:solidFill>
                  <a:srgbClr val="FF0000"/>
                </a:solidFill>
              </a:rPr>
              <a:t>(White)</a:t>
            </a:r>
          </a:p>
          <a:p>
            <a:r>
              <a:rPr lang="ko-KR" altLang="en-US" sz="1100" b="1" dirty="0">
                <a:solidFill>
                  <a:srgbClr val="FF0000"/>
                </a:solidFill>
              </a:rPr>
              <a:t>자재등급</a:t>
            </a:r>
            <a:r>
              <a:rPr lang="en-US" altLang="ko-KR" sz="1100" b="1" dirty="0">
                <a:solidFill>
                  <a:srgbClr val="FF0000"/>
                </a:solidFill>
              </a:rPr>
              <a:t>: E0</a:t>
            </a:r>
            <a:r>
              <a:rPr lang="ko-KR" altLang="en-US" sz="1100" b="1" dirty="0">
                <a:solidFill>
                  <a:srgbClr val="FF0000"/>
                </a:solidFill>
              </a:rPr>
              <a:t>등급</a:t>
            </a:r>
            <a:r>
              <a:rPr lang="en-US" altLang="ko-KR" sz="1100" b="1" dirty="0">
                <a:solidFill>
                  <a:srgbClr val="FF0000"/>
                </a:solidFill>
              </a:rPr>
              <a:t> </a:t>
            </a:r>
            <a:endParaRPr lang="en-US" altLang="ko-KR" sz="1100" b="1" dirty="0" smtClean="0">
              <a:solidFill>
                <a:srgbClr val="FF0000"/>
              </a:solidFill>
            </a:endParaRPr>
          </a:p>
          <a:p>
            <a:r>
              <a:rPr lang="ko-KR" altLang="en-US" sz="1100" b="1" dirty="0" smtClean="0">
                <a:solidFill>
                  <a:srgbClr val="FF0000"/>
                </a:solidFill>
              </a:rPr>
              <a:t>가공</a:t>
            </a:r>
            <a:r>
              <a:rPr lang="en-US" altLang="ko-KR" sz="1100" b="1" dirty="0">
                <a:solidFill>
                  <a:srgbClr val="FF0000"/>
                </a:solidFill>
              </a:rPr>
              <a:t>: </a:t>
            </a:r>
            <a:r>
              <a:rPr lang="ko-KR" altLang="en-US" sz="1100" b="1" dirty="0" err="1">
                <a:solidFill>
                  <a:srgbClr val="FF0000"/>
                </a:solidFill>
              </a:rPr>
              <a:t>하이그로시</a:t>
            </a:r>
            <a:r>
              <a:rPr lang="ko-KR" altLang="en-US" sz="1100" b="1" dirty="0">
                <a:solidFill>
                  <a:srgbClr val="FF0000"/>
                </a:solidFill>
              </a:rPr>
              <a:t> </a:t>
            </a:r>
            <a:r>
              <a:rPr lang="en-US" altLang="ko-KR" sz="1100" b="1" dirty="0">
                <a:solidFill>
                  <a:srgbClr val="FF0000"/>
                </a:solidFill>
              </a:rPr>
              <a:t>UV</a:t>
            </a:r>
            <a:r>
              <a:rPr lang="ko-KR" altLang="en-US" sz="1100" b="1" dirty="0">
                <a:solidFill>
                  <a:srgbClr val="FF0000"/>
                </a:solidFill>
              </a:rPr>
              <a:t>코팅</a:t>
            </a:r>
            <a:endParaRPr lang="en-US" altLang="ko-KR" sz="1100" b="1" dirty="0">
              <a:solidFill>
                <a:srgbClr val="FF0000"/>
              </a:solidFill>
            </a:endParaRPr>
          </a:p>
          <a:p>
            <a:endParaRPr lang="en-US" altLang="ko-KR" sz="1100" b="1" dirty="0">
              <a:solidFill>
                <a:srgbClr val="FF0000"/>
              </a:solidFill>
            </a:endParaRPr>
          </a:p>
          <a:p>
            <a:r>
              <a:rPr lang="ko-KR" altLang="en-US" sz="1100" b="1" dirty="0" smtClean="0">
                <a:solidFill>
                  <a:srgbClr val="FF0000"/>
                </a:solidFill>
              </a:rPr>
              <a:t>선반 </a:t>
            </a:r>
            <a:r>
              <a:rPr lang="ko-KR" altLang="en-US" sz="1100" b="1" dirty="0">
                <a:solidFill>
                  <a:srgbClr val="FF0000"/>
                </a:solidFill>
              </a:rPr>
              <a:t>두께 </a:t>
            </a:r>
            <a:r>
              <a:rPr lang="en-US" altLang="ko-KR" sz="1100" b="1" dirty="0">
                <a:solidFill>
                  <a:srgbClr val="FF0000"/>
                </a:solidFill>
              </a:rPr>
              <a:t>: 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23mm</a:t>
            </a:r>
            <a:endParaRPr lang="en-US" altLang="ko-KR" sz="1100" b="1" dirty="0">
              <a:solidFill>
                <a:srgbClr val="FF0000"/>
              </a:solidFill>
            </a:endParaRPr>
          </a:p>
          <a:p>
            <a:r>
              <a:rPr lang="ko-KR" altLang="en-US" sz="1100" b="1" dirty="0" err="1" smtClean="0">
                <a:solidFill>
                  <a:srgbClr val="FF0000"/>
                </a:solidFill>
              </a:rPr>
              <a:t>기둥판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 두께 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: 18mm</a:t>
            </a:r>
          </a:p>
          <a:p>
            <a:r>
              <a:rPr lang="ko-KR" altLang="en-US" sz="1100" b="1" dirty="0" err="1">
                <a:solidFill>
                  <a:srgbClr val="FF0000"/>
                </a:solidFill>
              </a:rPr>
              <a:t>뒷판</a:t>
            </a:r>
            <a:r>
              <a:rPr lang="ko-KR" altLang="en-US" sz="1100" b="1" dirty="0">
                <a:solidFill>
                  <a:srgbClr val="FF0000"/>
                </a:solidFill>
              </a:rPr>
              <a:t> 두께 </a:t>
            </a:r>
            <a:r>
              <a:rPr lang="en-US" altLang="ko-KR" sz="1100" b="1" dirty="0">
                <a:solidFill>
                  <a:srgbClr val="FF0000"/>
                </a:solidFill>
              </a:rPr>
              <a:t>: 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MDF 3mm(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앞면 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일면마감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)</a:t>
            </a:r>
            <a:endParaRPr lang="en-US" altLang="ko-KR" sz="1100" b="1" dirty="0">
              <a:solidFill>
                <a:srgbClr val="FF0000"/>
              </a:solidFill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="" xmlns:a16="http://schemas.microsoft.com/office/drawing/2014/main" id="{42F1CD33-BAA2-487B-914B-11B3E0295FF5}"/>
              </a:ext>
            </a:extLst>
          </p:cNvPr>
          <p:cNvSpPr txBox="1"/>
          <p:nvPr/>
        </p:nvSpPr>
        <p:spPr>
          <a:xfrm>
            <a:off x="598877" y="4816181"/>
            <a:ext cx="8771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 err="1">
                <a:solidFill>
                  <a:srgbClr val="0000FF"/>
                </a:solidFill>
              </a:rPr>
              <a:t>고정선반라인</a:t>
            </a:r>
            <a:endParaRPr lang="ko-KR" altLang="en-US" sz="900" dirty="0">
              <a:solidFill>
                <a:srgbClr val="0000FF"/>
              </a:solidFill>
            </a:endParaRPr>
          </a:p>
        </p:txBody>
      </p:sp>
      <p:cxnSp>
        <p:nvCxnSpPr>
          <p:cNvPr id="116" name="직선 화살표 연결선 115">
            <a:extLst>
              <a:ext uri="{FF2B5EF4-FFF2-40B4-BE49-F238E27FC236}">
                <a16:creationId xmlns="" xmlns:a16="http://schemas.microsoft.com/office/drawing/2014/main" id="{D5F4A4CD-9716-44D5-AF81-934D609AD3AE}"/>
              </a:ext>
            </a:extLst>
          </p:cNvPr>
          <p:cNvCxnSpPr>
            <a:cxnSpLocks/>
          </p:cNvCxnSpPr>
          <p:nvPr/>
        </p:nvCxnSpPr>
        <p:spPr>
          <a:xfrm>
            <a:off x="1355036" y="4922118"/>
            <a:ext cx="764070" cy="9479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직선 화살표 연결선 116">
            <a:extLst>
              <a:ext uri="{FF2B5EF4-FFF2-40B4-BE49-F238E27FC236}">
                <a16:creationId xmlns="" xmlns:a16="http://schemas.microsoft.com/office/drawing/2014/main" id="{9112F896-B5DF-4C5A-A704-C9C353A2B34E}"/>
              </a:ext>
            </a:extLst>
          </p:cNvPr>
          <p:cNvCxnSpPr>
            <a:cxnSpLocks/>
          </p:cNvCxnSpPr>
          <p:nvPr/>
        </p:nvCxnSpPr>
        <p:spPr>
          <a:xfrm>
            <a:off x="1362673" y="5226422"/>
            <a:ext cx="748997" cy="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="" xmlns:a16="http://schemas.microsoft.com/office/drawing/2014/main" id="{7AF91AAE-C37D-4FA9-AFCE-0560A3956949}"/>
              </a:ext>
            </a:extLst>
          </p:cNvPr>
          <p:cNvSpPr txBox="1"/>
          <p:nvPr/>
        </p:nvSpPr>
        <p:spPr>
          <a:xfrm>
            <a:off x="590488" y="5111006"/>
            <a:ext cx="8771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 err="1">
                <a:solidFill>
                  <a:srgbClr val="0000FF"/>
                </a:solidFill>
              </a:rPr>
              <a:t>이동선반라인</a:t>
            </a:r>
            <a:endParaRPr lang="ko-KR" altLang="en-US" sz="900" dirty="0">
              <a:solidFill>
                <a:srgbClr val="0000FF"/>
              </a:solidFill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="" xmlns:a16="http://schemas.microsoft.com/office/drawing/2014/main" id="{23114FDD-C873-4379-ADCC-6C9C3CFB61FA}"/>
              </a:ext>
            </a:extLst>
          </p:cNvPr>
          <p:cNvSpPr txBox="1"/>
          <p:nvPr/>
        </p:nvSpPr>
        <p:spPr>
          <a:xfrm>
            <a:off x="5402122" y="6209739"/>
            <a:ext cx="5148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en-US" altLang="ko-KR" sz="2000" u="sng" dirty="0" smtClean="0">
                <a:solidFill>
                  <a:srgbClr val="FF0000"/>
                </a:solidFill>
              </a:rPr>
              <a:t>A,B,C,D,E</a:t>
            </a:r>
            <a:r>
              <a:rPr lang="ko-KR" altLang="en-US" sz="2000" u="sng" dirty="0" smtClean="0">
                <a:solidFill>
                  <a:srgbClr val="FF0000"/>
                </a:solidFill>
              </a:rPr>
              <a:t> </a:t>
            </a:r>
            <a:r>
              <a:rPr lang="ko-KR" altLang="en-US" sz="2000" u="sng" dirty="0">
                <a:solidFill>
                  <a:srgbClr val="FF0000"/>
                </a:solidFill>
              </a:rPr>
              <a:t>상세기획은 다음 슬라이드 참조</a:t>
            </a:r>
            <a:endParaRPr lang="ko-KR" altLang="en-US" sz="1200" u="sng" dirty="0">
              <a:solidFill>
                <a:srgbClr val="FF0000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77906F06-48AB-45E8-83D7-F3478DFC3B84}"/>
              </a:ext>
            </a:extLst>
          </p:cNvPr>
          <p:cNvSpPr txBox="1"/>
          <p:nvPr/>
        </p:nvSpPr>
        <p:spPr>
          <a:xfrm>
            <a:off x="5878722" y="3930407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b="1" u="sng" dirty="0" smtClean="0">
                <a:solidFill>
                  <a:srgbClr val="0000FF"/>
                </a:solidFill>
              </a:rPr>
              <a:t>자재</a:t>
            </a:r>
            <a:endParaRPr lang="ko-KR" altLang="en-US" sz="1050" b="1" u="sng" dirty="0">
              <a:solidFill>
                <a:srgbClr val="0000FF"/>
              </a:solidFill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943" y="289611"/>
            <a:ext cx="4501427" cy="3261904"/>
          </a:xfrm>
          <a:prstGeom prst="rect">
            <a:avLst/>
          </a:prstGeom>
        </p:spPr>
      </p:pic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23114FDD-C873-4379-ADCC-6C9C3CFB61FA}"/>
              </a:ext>
            </a:extLst>
          </p:cNvPr>
          <p:cNvSpPr txBox="1"/>
          <p:nvPr/>
        </p:nvSpPr>
        <p:spPr>
          <a:xfrm>
            <a:off x="7229353" y="3035671"/>
            <a:ext cx="35750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 smtClean="0"/>
              <a:t>이런 느낌의 천장까지 붙는 거실 수납장이며 </a:t>
            </a:r>
            <a:endParaRPr lang="en-US" altLang="ko-KR" sz="1200" b="1" dirty="0" smtClean="0"/>
          </a:p>
          <a:p>
            <a:r>
              <a:rPr lang="ko-KR" altLang="en-US" sz="1200" b="1" dirty="0" smtClean="0"/>
              <a:t>제작을 희망하는 </a:t>
            </a:r>
            <a:r>
              <a:rPr lang="ko-KR" altLang="en-US" sz="1200" b="1" u="sng" dirty="0" smtClean="0"/>
              <a:t>디자인 설계</a:t>
            </a:r>
            <a:r>
              <a:rPr lang="ko-KR" altLang="en-US" sz="1200" b="1" dirty="0" smtClean="0"/>
              <a:t>는 아래와 같습니다</a:t>
            </a:r>
            <a:r>
              <a:rPr lang="en-US" altLang="ko-KR" sz="1200" b="1" dirty="0" smtClean="0"/>
              <a:t>.</a:t>
            </a:r>
            <a:endParaRPr lang="ko-KR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2042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그림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29" y="3323002"/>
            <a:ext cx="2235984" cy="127974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4180BF96-30C6-41AF-9F1C-35E6CDF604A5}"/>
              </a:ext>
            </a:extLst>
          </p:cNvPr>
          <p:cNvSpPr txBox="1"/>
          <p:nvPr/>
        </p:nvSpPr>
        <p:spPr>
          <a:xfrm>
            <a:off x="742715" y="29363"/>
            <a:ext cx="489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/>
              <a:t>A</a:t>
            </a:r>
            <a:endParaRPr lang="ko-KR" altLang="en-US" sz="3600" dirty="0"/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258E7613-E812-43A0-B082-57514188A4C6}"/>
              </a:ext>
            </a:extLst>
          </p:cNvPr>
          <p:cNvSpPr txBox="1"/>
          <p:nvPr/>
        </p:nvSpPr>
        <p:spPr>
          <a:xfrm>
            <a:off x="884796" y="1285263"/>
            <a:ext cx="5597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>
                <a:solidFill>
                  <a:srgbClr val="0000FF"/>
                </a:solidFill>
              </a:rPr>
              <a:t>A</a:t>
            </a:r>
            <a:r>
              <a:rPr lang="ko-KR" altLang="en-US" sz="1100" dirty="0">
                <a:solidFill>
                  <a:srgbClr val="0000FF"/>
                </a:solidFill>
              </a:rPr>
              <a:t>샘플</a:t>
            </a:r>
          </a:p>
        </p:txBody>
      </p:sp>
      <p:pic>
        <p:nvPicPr>
          <p:cNvPr id="102" name="그림 101">
            <a:extLst>
              <a:ext uri="{FF2B5EF4-FFF2-40B4-BE49-F238E27FC236}">
                <a16:creationId xmlns="" xmlns:a16="http://schemas.microsoft.com/office/drawing/2014/main" id="{63F86506-0FB4-4AE1-B513-D1C990900B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242" y="1697569"/>
            <a:ext cx="1483612" cy="4089284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="" xmlns:a16="http://schemas.microsoft.com/office/drawing/2014/main" id="{73D667F8-7AC9-4CF8-AFA6-C5CB734EEA8B}"/>
              </a:ext>
            </a:extLst>
          </p:cNvPr>
          <p:cNvSpPr txBox="1"/>
          <p:nvPr/>
        </p:nvSpPr>
        <p:spPr>
          <a:xfrm>
            <a:off x="649260" y="3978287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400</a:t>
            </a:r>
            <a:endParaRPr lang="ko-KR" altLang="en-US" sz="800" dirty="0"/>
          </a:p>
        </p:txBody>
      </p:sp>
      <p:sp>
        <p:nvSpPr>
          <p:cNvPr id="106" name="TextBox 105">
            <a:extLst>
              <a:ext uri="{FF2B5EF4-FFF2-40B4-BE49-F238E27FC236}">
                <a16:creationId xmlns="" xmlns:a16="http://schemas.microsoft.com/office/drawing/2014/main" id="{7AFA05EC-50A7-4FF9-B9FE-88F47C5300C3}"/>
              </a:ext>
            </a:extLst>
          </p:cNvPr>
          <p:cNvSpPr txBox="1"/>
          <p:nvPr/>
        </p:nvSpPr>
        <p:spPr>
          <a:xfrm>
            <a:off x="649260" y="3364714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400</a:t>
            </a:r>
            <a:endParaRPr lang="ko-KR" altLang="en-US" sz="800" dirty="0"/>
          </a:p>
        </p:txBody>
      </p:sp>
      <p:sp>
        <p:nvSpPr>
          <p:cNvPr id="108" name="TextBox 107">
            <a:extLst>
              <a:ext uri="{FF2B5EF4-FFF2-40B4-BE49-F238E27FC236}">
                <a16:creationId xmlns="" xmlns:a16="http://schemas.microsoft.com/office/drawing/2014/main" id="{3F294A6C-013D-42A7-95AF-D39182CF84CE}"/>
              </a:ext>
            </a:extLst>
          </p:cNvPr>
          <p:cNvSpPr txBox="1"/>
          <p:nvPr/>
        </p:nvSpPr>
        <p:spPr>
          <a:xfrm>
            <a:off x="649260" y="2824457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300</a:t>
            </a:r>
            <a:endParaRPr lang="ko-KR" altLang="en-US" sz="800" dirty="0"/>
          </a:p>
        </p:txBody>
      </p:sp>
      <p:sp>
        <p:nvSpPr>
          <p:cNvPr id="110" name="TextBox 109">
            <a:extLst>
              <a:ext uri="{FF2B5EF4-FFF2-40B4-BE49-F238E27FC236}">
                <a16:creationId xmlns="" xmlns:a16="http://schemas.microsoft.com/office/drawing/2014/main" id="{22683ADE-0596-42FB-AB0B-F37E7212FE34}"/>
              </a:ext>
            </a:extLst>
          </p:cNvPr>
          <p:cNvSpPr txBox="1"/>
          <p:nvPr/>
        </p:nvSpPr>
        <p:spPr>
          <a:xfrm>
            <a:off x="649260" y="2156442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500</a:t>
            </a:r>
            <a:endParaRPr lang="ko-KR" altLang="en-US" sz="800" dirty="0"/>
          </a:p>
        </p:txBody>
      </p:sp>
      <p:sp>
        <p:nvSpPr>
          <p:cNvPr id="112" name="TextBox 111">
            <a:extLst>
              <a:ext uri="{FF2B5EF4-FFF2-40B4-BE49-F238E27FC236}">
                <a16:creationId xmlns="" xmlns:a16="http://schemas.microsoft.com/office/drawing/2014/main" id="{E7010311-50DA-4815-98D9-8434DF4D9581}"/>
              </a:ext>
            </a:extLst>
          </p:cNvPr>
          <p:cNvSpPr txBox="1"/>
          <p:nvPr/>
        </p:nvSpPr>
        <p:spPr>
          <a:xfrm>
            <a:off x="634351" y="4966734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800</a:t>
            </a:r>
            <a:endParaRPr lang="ko-KR" altLang="en-US" sz="800" dirty="0"/>
          </a:p>
        </p:txBody>
      </p:sp>
      <p:sp>
        <p:nvSpPr>
          <p:cNvPr id="114" name="TextBox 113">
            <a:extLst>
              <a:ext uri="{FF2B5EF4-FFF2-40B4-BE49-F238E27FC236}">
                <a16:creationId xmlns="" xmlns:a16="http://schemas.microsoft.com/office/drawing/2014/main" id="{02EAEF00-43AA-4078-A087-30B31FF4B81B}"/>
              </a:ext>
            </a:extLst>
          </p:cNvPr>
          <p:cNvSpPr txBox="1"/>
          <p:nvPr/>
        </p:nvSpPr>
        <p:spPr>
          <a:xfrm>
            <a:off x="2459026" y="3115163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 err="1">
                <a:solidFill>
                  <a:srgbClr val="0000FF"/>
                </a:solidFill>
              </a:rPr>
              <a:t>고정선반</a:t>
            </a:r>
            <a:endParaRPr lang="ko-KR" altLang="en-US" sz="900" dirty="0">
              <a:solidFill>
                <a:srgbClr val="0000FF"/>
              </a:solidFill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="" xmlns:a16="http://schemas.microsoft.com/office/drawing/2014/main" id="{6C7264A1-2CC5-4778-97D1-5166FD7480EF}"/>
              </a:ext>
            </a:extLst>
          </p:cNvPr>
          <p:cNvSpPr txBox="1"/>
          <p:nvPr/>
        </p:nvSpPr>
        <p:spPr>
          <a:xfrm>
            <a:off x="2459026" y="3682605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 err="1">
                <a:solidFill>
                  <a:srgbClr val="0000FF"/>
                </a:solidFill>
              </a:rPr>
              <a:t>이동선반</a:t>
            </a:r>
            <a:endParaRPr lang="ko-KR" altLang="en-US" sz="900" dirty="0">
              <a:solidFill>
                <a:srgbClr val="0000FF"/>
              </a:solidFill>
            </a:endParaRPr>
          </a:p>
        </p:txBody>
      </p:sp>
      <p:pic>
        <p:nvPicPr>
          <p:cNvPr id="118" name="그림 117">
            <a:extLst>
              <a:ext uri="{FF2B5EF4-FFF2-40B4-BE49-F238E27FC236}">
                <a16:creationId xmlns="" xmlns:a16="http://schemas.microsoft.com/office/drawing/2014/main" id="{6109A52D-42E1-4DB4-92E9-2A32AAEE6A3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721" y="2115713"/>
            <a:ext cx="1752720" cy="1328546"/>
          </a:xfrm>
          <a:prstGeom prst="rect">
            <a:avLst/>
          </a:prstGeom>
        </p:spPr>
      </p:pic>
      <p:cxnSp>
        <p:nvCxnSpPr>
          <p:cNvPr id="119" name="직선 화살표 연결선 118">
            <a:extLst>
              <a:ext uri="{FF2B5EF4-FFF2-40B4-BE49-F238E27FC236}">
                <a16:creationId xmlns="" xmlns:a16="http://schemas.microsoft.com/office/drawing/2014/main" id="{B7E8B745-5AAB-4184-8AF4-02EA49125621}"/>
              </a:ext>
            </a:extLst>
          </p:cNvPr>
          <p:cNvCxnSpPr>
            <a:cxnSpLocks/>
          </p:cNvCxnSpPr>
          <p:nvPr/>
        </p:nvCxnSpPr>
        <p:spPr>
          <a:xfrm flipV="1">
            <a:off x="3030910" y="2932179"/>
            <a:ext cx="1980937" cy="865846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5" name="그림 124">
            <a:extLst>
              <a:ext uri="{FF2B5EF4-FFF2-40B4-BE49-F238E27FC236}">
                <a16:creationId xmlns="" xmlns:a16="http://schemas.microsoft.com/office/drawing/2014/main" id="{6022A727-4F69-453F-A064-33A1B7D6C1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516" y="3675099"/>
            <a:ext cx="3541686" cy="2811644"/>
          </a:xfrm>
          <a:prstGeom prst="rect">
            <a:avLst/>
          </a:prstGeom>
        </p:spPr>
      </p:pic>
      <p:cxnSp>
        <p:nvCxnSpPr>
          <p:cNvPr id="128" name="직선 연결선 127">
            <a:extLst>
              <a:ext uri="{FF2B5EF4-FFF2-40B4-BE49-F238E27FC236}">
                <a16:creationId xmlns="" xmlns:a16="http://schemas.microsoft.com/office/drawing/2014/main" id="{C59301A7-FE89-4E77-9667-6E31573ABD51}"/>
              </a:ext>
            </a:extLst>
          </p:cNvPr>
          <p:cNvCxnSpPr/>
          <p:nvPr/>
        </p:nvCxnSpPr>
        <p:spPr>
          <a:xfrm>
            <a:off x="987333" y="4258091"/>
            <a:ext cx="0" cy="1673213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직선 연결선 128">
            <a:extLst>
              <a:ext uri="{FF2B5EF4-FFF2-40B4-BE49-F238E27FC236}">
                <a16:creationId xmlns="" xmlns:a16="http://schemas.microsoft.com/office/drawing/2014/main" id="{B2753390-7637-4190-A71C-AA377D14CEB6}"/>
              </a:ext>
            </a:extLst>
          </p:cNvPr>
          <p:cNvCxnSpPr/>
          <p:nvPr/>
        </p:nvCxnSpPr>
        <p:spPr>
          <a:xfrm>
            <a:off x="2572852" y="4258091"/>
            <a:ext cx="0" cy="1673213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직선 연결선 129">
            <a:extLst>
              <a:ext uri="{FF2B5EF4-FFF2-40B4-BE49-F238E27FC236}">
                <a16:creationId xmlns="" xmlns:a16="http://schemas.microsoft.com/office/drawing/2014/main" id="{F7207F2C-D34B-4CD0-9BDA-17E07B45AD68}"/>
              </a:ext>
            </a:extLst>
          </p:cNvPr>
          <p:cNvCxnSpPr>
            <a:cxnSpLocks/>
          </p:cNvCxnSpPr>
          <p:nvPr/>
        </p:nvCxnSpPr>
        <p:spPr>
          <a:xfrm>
            <a:off x="1002941" y="4258091"/>
            <a:ext cx="1569911" cy="0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직선 연결선 131">
            <a:extLst>
              <a:ext uri="{FF2B5EF4-FFF2-40B4-BE49-F238E27FC236}">
                <a16:creationId xmlns="" xmlns:a16="http://schemas.microsoft.com/office/drawing/2014/main" id="{1935E49A-EB01-49D1-A0F3-4EC0F5091154}"/>
              </a:ext>
            </a:extLst>
          </p:cNvPr>
          <p:cNvCxnSpPr>
            <a:cxnSpLocks/>
          </p:cNvCxnSpPr>
          <p:nvPr/>
        </p:nvCxnSpPr>
        <p:spPr>
          <a:xfrm>
            <a:off x="1002941" y="5868778"/>
            <a:ext cx="1569911" cy="0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직선 화살표 연결선 132">
            <a:extLst>
              <a:ext uri="{FF2B5EF4-FFF2-40B4-BE49-F238E27FC236}">
                <a16:creationId xmlns="" xmlns:a16="http://schemas.microsoft.com/office/drawing/2014/main" id="{D03C70D3-3605-43EB-BC0C-CC55B594C5EA}"/>
              </a:ext>
            </a:extLst>
          </p:cNvPr>
          <p:cNvCxnSpPr>
            <a:cxnSpLocks/>
          </p:cNvCxnSpPr>
          <p:nvPr/>
        </p:nvCxnSpPr>
        <p:spPr>
          <a:xfrm flipV="1">
            <a:off x="2228426" y="4966734"/>
            <a:ext cx="1783088" cy="72097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>
            <a:extLst>
              <a:ext uri="{FF2B5EF4-FFF2-40B4-BE49-F238E27FC236}">
                <a16:creationId xmlns="" xmlns:a16="http://schemas.microsoft.com/office/drawing/2014/main" id="{9D742C53-1F1A-4113-B3C3-DE3EE98F7E16}"/>
              </a:ext>
            </a:extLst>
          </p:cNvPr>
          <p:cNvSpPr txBox="1"/>
          <p:nvPr/>
        </p:nvSpPr>
        <p:spPr>
          <a:xfrm>
            <a:off x="4763456" y="4843624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err="1">
                <a:solidFill>
                  <a:srgbClr val="1026F8"/>
                </a:solidFill>
              </a:rPr>
              <a:t>이동선반</a:t>
            </a:r>
            <a:endParaRPr lang="ko-KR" altLang="en-US" sz="1000" b="1" dirty="0">
              <a:solidFill>
                <a:srgbClr val="1026F8"/>
              </a:solidFill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="" xmlns:a16="http://schemas.microsoft.com/office/drawing/2014/main" id="{71AFD5BA-214F-44E6-979A-EE706C41BB62}"/>
              </a:ext>
            </a:extLst>
          </p:cNvPr>
          <p:cNvSpPr txBox="1"/>
          <p:nvPr/>
        </p:nvSpPr>
        <p:spPr>
          <a:xfrm>
            <a:off x="5951209" y="4843624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err="1">
                <a:solidFill>
                  <a:srgbClr val="1026F8"/>
                </a:solidFill>
              </a:rPr>
              <a:t>이동선반</a:t>
            </a:r>
            <a:endParaRPr lang="ko-KR" altLang="en-US" sz="1000" b="1" dirty="0">
              <a:solidFill>
                <a:srgbClr val="1026F8"/>
              </a:solidFill>
            </a:endParaRPr>
          </a:p>
        </p:txBody>
      </p:sp>
      <p:cxnSp>
        <p:nvCxnSpPr>
          <p:cNvPr id="138" name="직선 화살표 연결선 137">
            <a:extLst>
              <a:ext uri="{FF2B5EF4-FFF2-40B4-BE49-F238E27FC236}">
                <a16:creationId xmlns="" xmlns:a16="http://schemas.microsoft.com/office/drawing/2014/main" id="{FC8F7DC8-1CEE-4FAA-BB01-88D683D0B9CB}"/>
              </a:ext>
            </a:extLst>
          </p:cNvPr>
          <p:cNvCxnSpPr>
            <a:cxnSpLocks/>
          </p:cNvCxnSpPr>
          <p:nvPr/>
        </p:nvCxnSpPr>
        <p:spPr>
          <a:xfrm flipV="1">
            <a:off x="5101083" y="3345995"/>
            <a:ext cx="11186" cy="1559093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직선 화살표 연결선 139">
            <a:extLst>
              <a:ext uri="{FF2B5EF4-FFF2-40B4-BE49-F238E27FC236}">
                <a16:creationId xmlns="" xmlns:a16="http://schemas.microsoft.com/office/drawing/2014/main" id="{E270DE48-66E7-4FAC-B706-F1B1B7EB3628}"/>
              </a:ext>
            </a:extLst>
          </p:cNvPr>
          <p:cNvCxnSpPr>
            <a:cxnSpLocks/>
          </p:cNvCxnSpPr>
          <p:nvPr/>
        </p:nvCxnSpPr>
        <p:spPr>
          <a:xfrm flipH="1" flipV="1">
            <a:off x="5461083" y="3345995"/>
            <a:ext cx="829911" cy="1553896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타원 143">
            <a:extLst>
              <a:ext uri="{FF2B5EF4-FFF2-40B4-BE49-F238E27FC236}">
                <a16:creationId xmlns="" xmlns:a16="http://schemas.microsoft.com/office/drawing/2014/main" id="{2E6B3E08-E05A-46C0-8202-B4920FB8F637}"/>
              </a:ext>
            </a:extLst>
          </p:cNvPr>
          <p:cNvSpPr/>
          <p:nvPr/>
        </p:nvSpPr>
        <p:spPr>
          <a:xfrm>
            <a:off x="6614808" y="3991549"/>
            <a:ext cx="442711" cy="442711"/>
          </a:xfrm>
          <a:prstGeom prst="ellipse">
            <a:avLst/>
          </a:prstGeom>
          <a:noFill/>
          <a:ln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145" name="직선 화살표 연결선 144">
            <a:extLst>
              <a:ext uri="{FF2B5EF4-FFF2-40B4-BE49-F238E27FC236}">
                <a16:creationId xmlns="" xmlns:a16="http://schemas.microsoft.com/office/drawing/2014/main" id="{D2C8F463-5518-4D2B-87F5-DBEFE6A2B4FF}"/>
              </a:ext>
            </a:extLst>
          </p:cNvPr>
          <p:cNvCxnSpPr>
            <a:cxnSpLocks/>
          </p:cNvCxnSpPr>
          <p:nvPr/>
        </p:nvCxnSpPr>
        <p:spPr>
          <a:xfrm flipV="1">
            <a:off x="7019735" y="4158106"/>
            <a:ext cx="936593" cy="1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8" name="그림 147">
            <a:extLst>
              <a:ext uri="{FF2B5EF4-FFF2-40B4-BE49-F238E27FC236}">
                <a16:creationId xmlns="" xmlns:a16="http://schemas.microsoft.com/office/drawing/2014/main" id="{6918E1BB-324A-4786-A9FC-2C2ED171E87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967" y="4516006"/>
            <a:ext cx="173479" cy="173479"/>
          </a:xfrm>
          <a:prstGeom prst="rect">
            <a:avLst/>
          </a:prstGeom>
        </p:spPr>
      </p:pic>
      <p:pic>
        <p:nvPicPr>
          <p:cNvPr id="150" name="그림 149">
            <a:extLst>
              <a:ext uri="{FF2B5EF4-FFF2-40B4-BE49-F238E27FC236}">
                <a16:creationId xmlns="" xmlns:a16="http://schemas.microsoft.com/office/drawing/2014/main" id="{A4FF7318-19DC-4E3C-A694-61CDCC0EE61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049" y="4512745"/>
            <a:ext cx="180000" cy="180000"/>
          </a:xfrm>
          <a:prstGeom prst="rect">
            <a:avLst/>
          </a:prstGeom>
        </p:spPr>
      </p:pic>
      <p:pic>
        <p:nvPicPr>
          <p:cNvPr id="151" name="그림 150">
            <a:extLst>
              <a:ext uri="{FF2B5EF4-FFF2-40B4-BE49-F238E27FC236}">
                <a16:creationId xmlns="" xmlns:a16="http://schemas.microsoft.com/office/drawing/2014/main" id="{428A9824-7C75-4766-98B5-D6306F999C2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967" y="2423170"/>
            <a:ext cx="173479" cy="173479"/>
          </a:xfrm>
          <a:prstGeom prst="rect">
            <a:avLst/>
          </a:prstGeom>
        </p:spPr>
      </p:pic>
      <p:pic>
        <p:nvPicPr>
          <p:cNvPr id="152" name="그림 151">
            <a:extLst>
              <a:ext uri="{FF2B5EF4-FFF2-40B4-BE49-F238E27FC236}">
                <a16:creationId xmlns="" xmlns:a16="http://schemas.microsoft.com/office/drawing/2014/main" id="{5B2043AE-98CE-4DF4-A8EC-17647B16EF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049" y="2419909"/>
            <a:ext cx="180000" cy="18000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516" y="103402"/>
            <a:ext cx="1885950" cy="1800225"/>
          </a:xfrm>
          <a:prstGeom prst="rect">
            <a:avLst/>
          </a:prstGeom>
        </p:spPr>
      </p:pic>
      <p:cxnSp>
        <p:nvCxnSpPr>
          <p:cNvPr id="33" name="직선 연결선 32">
            <a:extLst>
              <a:ext uri="{FF2B5EF4-FFF2-40B4-BE49-F238E27FC236}">
                <a16:creationId xmlns="" xmlns:a16="http://schemas.microsoft.com/office/drawing/2014/main" id="{C59301A7-FE89-4E77-9667-6E31573ABD51}"/>
              </a:ext>
            </a:extLst>
          </p:cNvPr>
          <p:cNvCxnSpPr/>
          <p:nvPr/>
        </p:nvCxnSpPr>
        <p:spPr>
          <a:xfrm>
            <a:off x="1019047" y="1745750"/>
            <a:ext cx="0" cy="950955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>
            <a:extLst>
              <a:ext uri="{FF2B5EF4-FFF2-40B4-BE49-F238E27FC236}">
                <a16:creationId xmlns="" xmlns:a16="http://schemas.microsoft.com/office/drawing/2014/main" id="{C59301A7-FE89-4E77-9667-6E31573ABD51}"/>
              </a:ext>
            </a:extLst>
          </p:cNvPr>
          <p:cNvCxnSpPr/>
          <p:nvPr/>
        </p:nvCxnSpPr>
        <p:spPr>
          <a:xfrm>
            <a:off x="2505260" y="1745750"/>
            <a:ext cx="0" cy="950955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>
            <a:extLst>
              <a:ext uri="{FF2B5EF4-FFF2-40B4-BE49-F238E27FC236}">
                <a16:creationId xmlns="" xmlns:a16="http://schemas.microsoft.com/office/drawing/2014/main" id="{F7207F2C-D34B-4CD0-9BDA-17E07B45AD68}"/>
              </a:ext>
            </a:extLst>
          </p:cNvPr>
          <p:cNvCxnSpPr>
            <a:cxnSpLocks/>
          </p:cNvCxnSpPr>
          <p:nvPr/>
        </p:nvCxnSpPr>
        <p:spPr>
          <a:xfrm>
            <a:off x="1010690" y="1749556"/>
            <a:ext cx="1482913" cy="0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>
            <a:extLst>
              <a:ext uri="{FF2B5EF4-FFF2-40B4-BE49-F238E27FC236}">
                <a16:creationId xmlns="" xmlns:a16="http://schemas.microsoft.com/office/drawing/2014/main" id="{F7207F2C-D34B-4CD0-9BDA-17E07B45AD68}"/>
              </a:ext>
            </a:extLst>
          </p:cNvPr>
          <p:cNvCxnSpPr>
            <a:cxnSpLocks/>
          </p:cNvCxnSpPr>
          <p:nvPr/>
        </p:nvCxnSpPr>
        <p:spPr>
          <a:xfrm>
            <a:off x="1010690" y="2696705"/>
            <a:ext cx="1482913" cy="0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38">
            <a:extLst>
              <a:ext uri="{FF2B5EF4-FFF2-40B4-BE49-F238E27FC236}">
                <a16:creationId xmlns="" xmlns:a16="http://schemas.microsoft.com/office/drawing/2014/main" id="{B7E8B745-5AAB-4184-8AF4-02EA49125621}"/>
              </a:ext>
            </a:extLst>
          </p:cNvPr>
          <p:cNvCxnSpPr>
            <a:cxnSpLocks/>
          </p:cNvCxnSpPr>
          <p:nvPr/>
        </p:nvCxnSpPr>
        <p:spPr>
          <a:xfrm flipV="1">
            <a:off x="2326233" y="1115878"/>
            <a:ext cx="1598283" cy="1058314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22683ADE-0596-42FB-AB0B-F37E7212FE34}"/>
              </a:ext>
            </a:extLst>
          </p:cNvPr>
          <p:cNvSpPr txBox="1"/>
          <p:nvPr/>
        </p:nvSpPr>
        <p:spPr>
          <a:xfrm>
            <a:off x="3604289" y="567972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/>
              <a:t>250</a:t>
            </a:r>
            <a:endParaRPr lang="ko-KR" altLang="en-US" sz="800" dirty="0"/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22683ADE-0596-42FB-AB0B-F37E7212FE34}"/>
              </a:ext>
            </a:extLst>
          </p:cNvPr>
          <p:cNvSpPr txBox="1"/>
          <p:nvPr/>
        </p:nvSpPr>
        <p:spPr>
          <a:xfrm>
            <a:off x="3604289" y="1332181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/>
              <a:t>250</a:t>
            </a:r>
            <a:endParaRPr lang="ko-KR" altLang="en-US" sz="800" dirty="0"/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71AFD5BA-214F-44E6-979A-EE706C41BB62}"/>
              </a:ext>
            </a:extLst>
          </p:cNvPr>
          <p:cNvSpPr txBox="1"/>
          <p:nvPr/>
        </p:nvSpPr>
        <p:spPr>
          <a:xfrm>
            <a:off x="4403454" y="992767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err="1">
                <a:solidFill>
                  <a:schemeClr val="bg1"/>
                </a:solidFill>
              </a:rPr>
              <a:t>이동선반</a:t>
            </a:r>
            <a:endParaRPr lang="ko-KR" altLang="en-US" sz="1000" b="1" dirty="0">
              <a:solidFill>
                <a:schemeClr val="bg1"/>
              </a:solidFill>
            </a:endParaRPr>
          </a:p>
        </p:txBody>
      </p:sp>
      <p:sp>
        <p:nvSpPr>
          <p:cNvPr id="46" name="타원 45">
            <a:extLst>
              <a:ext uri="{FF2B5EF4-FFF2-40B4-BE49-F238E27FC236}">
                <a16:creationId xmlns="" xmlns:a16="http://schemas.microsoft.com/office/drawing/2014/main" id="{2E6B3E08-E05A-46C0-8202-B4920FB8F637}"/>
              </a:ext>
            </a:extLst>
          </p:cNvPr>
          <p:cNvSpPr/>
          <p:nvPr/>
        </p:nvSpPr>
        <p:spPr>
          <a:xfrm>
            <a:off x="5112269" y="1416068"/>
            <a:ext cx="442711" cy="442711"/>
          </a:xfrm>
          <a:prstGeom prst="ellipse">
            <a:avLst/>
          </a:prstGeom>
          <a:noFill/>
          <a:ln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47" name="직선 화살표 연결선 46">
            <a:extLst>
              <a:ext uri="{FF2B5EF4-FFF2-40B4-BE49-F238E27FC236}">
                <a16:creationId xmlns="" xmlns:a16="http://schemas.microsoft.com/office/drawing/2014/main" id="{D2C8F463-5518-4D2B-87F5-DBEFE6A2B4FF}"/>
              </a:ext>
            </a:extLst>
          </p:cNvPr>
          <p:cNvCxnSpPr>
            <a:cxnSpLocks/>
          </p:cNvCxnSpPr>
          <p:nvPr/>
        </p:nvCxnSpPr>
        <p:spPr>
          <a:xfrm>
            <a:off x="5554980" y="1637423"/>
            <a:ext cx="2553748" cy="204716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5011847" y="2174192"/>
            <a:ext cx="449236" cy="1190522"/>
          </a:xfrm>
          <a:prstGeom prst="rect">
            <a:avLst/>
          </a:prstGeom>
          <a:noFill/>
          <a:ln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4" name="직선 화살표 연결선 43">
            <a:extLst>
              <a:ext uri="{FF2B5EF4-FFF2-40B4-BE49-F238E27FC236}">
                <a16:creationId xmlns="" xmlns:a16="http://schemas.microsoft.com/office/drawing/2014/main" id="{B7E8B745-5AAB-4184-8AF4-02EA49125621}"/>
              </a:ext>
            </a:extLst>
          </p:cNvPr>
          <p:cNvCxnSpPr>
            <a:cxnSpLocks/>
            <a:stCxn id="43" idx="2"/>
          </p:cNvCxnSpPr>
          <p:nvPr/>
        </p:nvCxnSpPr>
        <p:spPr>
          <a:xfrm>
            <a:off x="4752268" y="1238988"/>
            <a:ext cx="484197" cy="982239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73D667F8-7AC9-4CF8-AFA6-C5CB734EEA8B}"/>
              </a:ext>
            </a:extLst>
          </p:cNvPr>
          <p:cNvSpPr txBox="1"/>
          <p:nvPr/>
        </p:nvSpPr>
        <p:spPr>
          <a:xfrm>
            <a:off x="4021378" y="4300562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>
                <a:solidFill>
                  <a:schemeClr val="bg1"/>
                </a:solidFill>
              </a:rPr>
              <a:t>400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73D667F8-7AC9-4CF8-AFA6-C5CB734EEA8B}"/>
              </a:ext>
            </a:extLst>
          </p:cNvPr>
          <p:cNvSpPr txBox="1"/>
          <p:nvPr/>
        </p:nvSpPr>
        <p:spPr>
          <a:xfrm>
            <a:off x="4023389" y="5383987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>
                <a:solidFill>
                  <a:schemeClr val="bg1"/>
                </a:solidFill>
              </a:rPr>
              <a:t>400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258E7613-E812-43A0-B082-57514188A4C6}"/>
              </a:ext>
            </a:extLst>
          </p:cNvPr>
          <p:cNvSpPr txBox="1"/>
          <p:nvPr/>
        </p:nvSpPr>
        <p:spPr>
          <a:xfrm>
            <a:off x="8131817" y="3115163"/>
            <a:ext cx="11304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>
                <a:solidFill>
                  <a:srgbClr val="0000FF"/>
                </a:solidFill>
              </a:rPr>
              <a:t>유압 경첩 사용</a:t>
            </a:r>
            <a:endParaRPr lang="ko-KR" altLang="en-US" sz="11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65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4180BF96-30C6-41AF-9F1C-35E6CDF604A5}"/>
              </a:ext>
            </a:extLst>
          </p:cNvPr>
          <p:cNvSpPr txBox="1"/>
          <p:nvPr/>
        </p:nvSpPr>
        <p:spPr>
          <a:xfrm>
            <a:off x="742715" y="29363"/>
            <a:ext cx="89979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/>
              <a:t>B</a:t>
            </a:r>
            <a:r>
              <a:rPr lang="en-US" altLang="ko-KR" sz="1600" dirty="0"/>
              <a:t> - A</a:t>
            </a:r>
            <a:r>
              <a:rPr lang="ko-KR" altLang="en-US" sz="1600" dirty="0"/>
              <a:t>와 동일하나 벽의 콘센트와 포트를 살리기 위해 </a:t>
            </a:r>
            <a:r>
              <a:rPr lang="ko-KR" altLang="en-US" sz="1600" dirty="0" err="1"/>
              <a:t>팝업콘센트</a:t>
            </a:r>
            <a:r>
              <a:rPr lang="ko-KR" altLang="en-US" sz="1600" dirty="0"/>
              <a:t> 설치 및 </a:t>
            </a:r>
            <a:r>
              <a:rPr lang="ko-KR" altLang="en-US" sz="1600" dirty="0" err="1"/>
              <a:t>케이블코드구멍</a:t>
            </a:r>
            <a:r>
              <a:rPr lang="ko-KR" altLang="en-US" sz="1600" dirty="0"/>
              <a:t> 필요</a:t>
            </a:r>
            <a:endParaRPr lang="ko-KR" altLang="en-US" sz="3600" dirty="0"/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258E7613-E812-43A0-B082-57514188A4C6}"/>
              </a:ext>
            </a:extLst>
          </p:cNvPr>
          <p:cNvSpPr txBox="1"/>
          <p:nvPr/>
        </p:nvSpPr>
        <p:spPr>
          <a:xfrm>
            <a:off x="4173280" y="1008426"/>
            <a:ext cx="5485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>
                <a:solidFill>
                  <a:srgbClr val="0000FF"/>
                </a:solidFill>
              </a:rPr>
              <a:t>B</a:t>
            </a:r>
            <a:r>
              <a:rPr lang="ko-KR" altLang="en-US" sz="1100" dirty="0">
                <a:solidFill>
                  <a:srgbClr val="0000FF"/>
                </a:solidFill>
              </a:rPr>
              <a:t>샘플</a:t>
            </a:r>
          </a:p>
        </p:txBody>
      </p:sp>
      <p:pic>
        <p:nvPicPr>
          <p:cNvPr id="102" name="그림 101">
            <a:extLst>
              <a:ext uri="{FF2B5EF4-FFF2-40B4-BE49-F238E27FC236}">
                <a16:creationId xmlns="" xmlns:a16="http://schemas.microsoft.com/office/drawing/2014/main" id="{63F86506-0FB4-4AE1-B513-D1C990900B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0726" y="1420732"/>
            <a:ext cx="1483612" cy="4089284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="" xmlns:a16="http://schemas.microsoft.com/office/drawing/2014/main" id="{73D667F8-7AC9-4CF8-AFA6-C5CB734EEA8B}"/>
              </a:ext>
            </a:extLst>
          </p:cNvPr>
          <p:cNvSpPr txBox="1"/>
          <p:nvPr/>
        </p:nvSpPr>
        <p:spPr>
          <a:xfrm>
            <a:off x="3937744" y="3701450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400</a:t>
            </a:r>
            <a:endParaRPr lang="ko-KR" altLang="en-US" sz="800" dirty="0"/>
          </a:p>
        </p:txBody>
      </p:sp>
      <p:sp>
        <p:nvSpPr>
          <p:cNvPr id="106" name="TextBox 105">
            <a:extLst>
              <a:ext uri="{FF2B5EF4-FFF2-40B4-BE49-F238E27FC236}">
                <a16:creationId xmlns="" xmlns:a16="http://schemas.microsoft.com/office/drawing/2014/main" id="{7AFA05EC-50A7-4FF9-B9FE-88F47C5300C3}"/>
              </a:ext>
            </a:extLst>
          </p:cNvPr>
          <p:cNvSpPr txBox="1"/>
          <p:nvPr/>
        </p:nvSpPr>
        <p:spPr>
          <a:xfrm>
            <a:off x="3937744" y="3087877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400</a:t>
            </a:r>
            <a:endParaRPr lang="ko-KR" altLang="en-US" sz="800" dirty="0"/>
          </a:p>
        </p:txBody>
      </p:sp>
      <p:sp>
        <p:nvSpPr>
          <p:cNvPr id="108" name="TextBox 107">
            <a:extLst>
              <a:ext uri="{FF2B5EF4-FFF2-40B4-BE49-F238E27FC236}">
                <a16:creationId xmlns="" xmlns:a16="http://schemas.microsoft.com/office/drawing/2014/main" id="{3F294A6C-013D-42A7-95AF-D39182CF84CE}"/>
              </a:ext>
            </a:extLst>
          </p:cNvPr>
          <p:cNvSpPr txBox="1"/>
          <p:nvPr/>
        </p:nvSpPr>
        <p:spPr>
          <a:xfrm>
            <a:off x="3937744" y="2547620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300</a:t>
            </a:r>
            <a:endParaRPr lang="ko-KR" altLang="en-US" sz="800" dirty="0"/>
          </a:p>
        </p:txBody>
      </p:sp>
      <p:sp>
        <p:nvSpPr>
          <p:cNvPr id="110" name="TextBox 109">
            <a:extLst>
              <a:ext uri="{FF2B5EF4-FFF2-40B4-BE49-F238E27FC236}">
                <a16:creationId xmlns="" xmlns:a16="http://schemas.microsoft.com/office/drawing/2014/main" id="{22683ADE-0596-42FB-AB0B-F37E7212FE34}"/>
              </a:ext>
            </a:extLst>
          </p:cNvPr>
          <p:cNvSpPr txBox="1"/>
          <p:nvPr/>
        </p:nvSpPr>
        <p:spPr>
          <a:xfrm>
            <a:off x="3937744" y="1879605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500</a:t>
            </a:r>
            <a:endParaRPr lang="ko-KR" altLang="en-US" sz="800" dirty="0"/>
          </a:p>
        </p:txBody>
      </p:sp>
      <p:sp>
        <p:nvSpPr>
          <p:cNvPr id="112" name="TextBox 111">
            <a:extLst>
              <a:ext uri="{FF2B5EF4-FFF2-40B4-BE49-F238E27FC236}">
                <a16:creationId xmlns="" xmlns:a16="http://schemas.microsoft.com/office/drawing/2014/main" id="{E7010311-50DA-4815-98D9-8434DF4D9581}"/>
              </a:ext>
            </a:extLst>
          </p:cNvPr>
          <p:cNvSpPr txBox="1"/>
          <p:nvPr/>
        </p:nvSpPr>
        <p:spPr>
          <a:xfrm>
            <a:off x="3922835" y="4689897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800</a:t>
            </a:r>
            <a:endParaRPr lang="ko-KR" altLang="en-US" sz="800" dirty="0"/>
          </a:p>
        </p:txBody>
      </p:sp>
      <p:pic>
        <p:nvPicPr>
          <p:cNvPr id="148" name="그림 147">
            <a:extLst>
              <a:ext uri="{FF2B5EF4-FFF2-40B4-BE49-F238E27FC236}">
                <a16:creationId xmlns="" xmlns:a16="http://schemas.microsoft.com/office/drawing/2014/main" id="{6918E1BB-324A-4786-A9FC-2C2ED171E8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498" y="4112720"/>
            <a:ext cx="173479" cy="173479"/>
          </a:xfrm>
          <a:prstGeom prst="rect">
            <a:avLst/>
          </a:prstGeom>
        </p:spPr>
      </p:pic>
      <p:pic>
        <p:nvPicPr>
          <p:cNvPr id="150" name="그림 149">
            <a:extLst>
              <a:ext uri="{FF2B5EF4-FFF2-40B4-BE49-F238E27FC236}">
                <a16:creationId xmlns="" xmlns:a16="http://schemas.microsoft.com/office/drawing/2014/main" id="{A4FF7318-19DC-4E3C-A694-61CDCC0EE6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8168" y="4121697"/>
            <a:ext cx="180000" cy="180000"/>
          </a:xfrm>
          <a:prstGeom prst="rect">
            <a:avLst/>
          </a:prstGeom>
        </p:spPr>
      </p:pic>
      <p:pic>
        <p:nvPicPr>
          <p:cNvPr id="151" name="그림 150">
            <a:extLst>
              <a:ext uri="{FF2B5EF4-FFF2-40B4-BE49-F238E27FC236}">
                <a16:creationId xmlns="" xmlns:a16="http://schemas.microsoft.com/office/drawing/2014/main" id="{428A9824-7C75-4766-98B5-D6306F999C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431" y="2163091"/>
            <a:ext cx="173479" cy="173479"/>
          </a:xfrm>
          <a:prstGeom prst="rect">
            <a:avLst/>
          </a:prstGeom>
        </p:spPr>
      </p:pic>
      <p:pic>
        <p:nvPicPr>
          <p:cNvPr id="152" name="그림 151">
            <a:extLst>
              <a:ext uri="{FF2B5EF4-FFF2-40B4-BE49-F238E27FC236}">
                <a16:creationId xmlns="" xmlns:a16="http://schemas.microsoft.com/office/drawing/2014/main" id="{5B2043AE-98CE-4DF4-A8EC-17647B16EF7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485" y="2143072"/>
            <a:ext cx="180000" cy="180000"/>
          </a:xfrm>
          <a:prstGeom prst="rect">
            <a:avLst/>
          </a:prstGeom>
        </p:spPr>
      </p:pic>
      <p:cxnSp>
        <p:nvCxnSpPr>
          <p:cNvPr id="3" name="직선 연결선 2">
            <a:extLst>
              <a:ext uri="{FF2B5EF4-FFF2-40B4-BE49-F238E27FC236}">
                <a16:creationId xmlns="" xmlns:a16="http://schemas.microsoft.com/office/drawing/2014/main" id="{71396B8C-FB8B-4E08-BCCB-670AEDFB62E3}"/>
              </a:ext>
            </a:extLst>
          </p:cNvPr>
          <p:cNvCxnSpPr/>
          <p:nvPr/>
        </p:nvCxnSpPr>
        <p:spPr>
          <a:xfrm flipV="1">
            <a:off x="4362275" y="3916894"/>
            <a:ext cx="511728" cy="134988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>
            <a:extLst>
              <a:ext uri="{FF2B5EF4-FFF2-40B4-BE49-F238E27FC236}">
                <a16:creationId xmlns="" xmlns:a16="http://schemas.microsoft.com/office/drawing/2014/main" id="{7E28332E-73BD-4B9E-8433-EB1E473772A7}"/>
              </a:ext>
            </a:extLst>
          </p:cNvPr>
          <p:cNvCxnSpPr>
            <a:cxnSpLocks/>
          </p:cNvCxnSpPr>
          <p:nvPr/>
        </p:nvCxnSpPr>
        <p:spPr>
          <a:xfrm flipV="1">
            <a:off x="5728168" y="3916894"/>
            <a:ext cx="496337" cy="161138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>
            <a:extLst>
              <a:ext uri="{FF2B5EF4-FFF2-40B4-BE49-F238E27FC236}">
                <a16:creationId xmlns="" xmlns:a16="http://schemas.microsoft.com/office/drawing/2014/main" id="{E3ABA01C-1D37-4604-A8E5-02E2C4331F72}"/>
              </a:ext>
            </a:extLst>
          </p:cNvPr>
          <p:cNvCxnSpPr>
            <a:cxnSpLocks/>
          </p:cNvCxnSpPr>
          <p:nvPr/>
        </p:nvCxnSpPr>
        <p:spPr>
          <a:xfrm>
            <a:off x="4384210" y="4051882"/>
            <a:ext cx="1359348" cy="2615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>
            <a:extLst>
              <a:ext uri="{FF2B5EF4-FFF2-40B4-BE49-F238E27FC236}">
                <a16:creationId xmlns="" xmlns:a16="http://schemas.microsoft.com/office/drawing/2014/main" id="{9490FC1F-F323-4982-BB18-36C592BEA096}"/>
              </a:ext>
            </a:extLst>
          </p:cNvPr>
          <p:cNvCxnSpPr>
            <a:cxnSpLocks/>
          </p:cNvCxnSpPr>
          <p:nvPr/>
        </p:nvCxnSpPr>
        <p:spPr>
          <a:xfrm>
            <a:off x="4855190" y="3929969"/>
            <a:ext cx="1338535" cy="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>
            <a:extLst>
              <a:ext uri="{FF2B5EF4-FFF2-40B4-BE49-F238E27FC236}">
                <a16:creationId xmlns="" xmlns:a16="http://schemas.microsoft.com/office/drawing/2014/main" id="{ED73D3EB-DAA8-4DA6-9D97-128D579D2E5F}"/>
              </a:ext>
            </a:extLst>
          </p:cNvPr>
          <p:cNvCxnSpPr/>
          <p:nvPr/>
        </p:nvCxnSpPr>
        <p:spPr>
          <a:xfrm flipV="1">
            <a:off x="7581116" y="3638914"/>
            <a:ext cx="989108" cy="595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>
            <a:extLst>
              <a:ext uri="{FF2B5EF4-FFF2-40B4-BE49-F238E27FC236}">
                <a16:creationId xmlns="" xmlns:a16="http://schemas.microsoft.com/office/drawing/2014/main" id="{619605EC-4749-49F6-B9B4-391369F742E2}"/>
              </a:ext>
            </a:extLst>
          </p:cNvPr>
          <p:cNvCxnSpPr/>
          <p:nvPr/>
        </p:nvCxnSpPr>
        <p:spPr>
          <a:xfrm flipV="1">
            <a:off x="11052613" y="3638914"/>
            <a:ext cx="989108" cy="595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>
            <a:extLst>
              <a:ext uri="{FF2B5EF4-FFF2-40B4-BE49-F238E27FC236}">
                <a16:creationId xmlns="" xmlns:a16="http://schemas.microsoft.com/office/drawing/2014/main" id="{C7427AF2-50FC-4B8C-9584-79DECD3E4733}"/>
              </a:ext>
            </a:extLst>
          </p:cNvPr>
          <p:cNvCxnSpPr>
            <a:cxnSpLocks/>
          </p:cNvCxnSpPr>
          <p:nvPr/>
        </p:nvCxnSpPr>
        <p:spPr>
          <a:xfrm flipV="1">
            <a:off x="7581116" y="4235433"/>
            <a:ext cx="347149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>
            <a:extLst>
              <a:ext uri="{FF2B5EF4-FFF2-40B4-BE49-F238E27FC236}">
                <a16:creationId xmlns="" xmlns:a16="http://schemas.microsoft.com/office/drawing/2014/main" id="{23B20EBE-E3FB-480B-8347-63FCB75AC06E}"/>
              </a:ext>
            </a:extLst>
          </p:cNvPr>
          <p:cNvCxnSpPr>
            <a:cxnSpLocks/>
          </p:cNvCxnSpPr>
          <p:nvPr/>
        </p:nvCxnSpPr>
        <p:spPr>
          <a:xfrm flipV="1">
            <a:off x="8570224" y="3640005"/>
            <a:ext cx="345348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타원 9">
            <a:extLst>
              <a:ext uri="{FF2B5EF4-FFF2-40B4-BE49-F238E27FC236}">
                <a16:creationId xmlns="" xmlns:a16="http://schemas.microsoft.com/office/drawing/2014/main" id="{F7CE017B-1CB6-4A77-968A-D6BB8899FE9E}"/>
              </a:ext>
            </a:extLst>
          </p:cNvPr>
          <p:cNvSpPr/>
          <p:nvPr/>
        </p:nvSpPr>
        <p:spPr>
          <a:xfrm>
            <a:off x="8551018" y="3692077"/>
            <a:ext cx="292963" cy="748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>
            <a:extLst>
              <a:ext uri="{FF2B5EF4-FFF2-40B4-BE49-F238E27FC236}">
                <a16:creationId xmlns="" xmlns:a16="http://schemas.microsoft.com/office/drawing/2014/main" id="{4D8CC845-BD4D-4D44-9F99-935B8BE20D22}"/>
              </a:ext>
            </a:extLst>
          </p:cNvPr>
          <p:cNvSpPr/>
          <p:nvPr/>
        </p:nvSpPr>
        <p:spPr>
          <a:xfrm>
            <a:off x="8327324" y="3812943"/>
            <a:ext cx="399373" cy="11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그림 12">
            <a:extLst>
              <a:ext uri="{FF2B5EF4-FFF2-40B4-BE49-F238E27FC236}">
                <a16:creationId xmlns="" xmlns:a16="http://schemas.microsoft.com/office/drawing/2014/main" id="{91D9DA12-23B5-4AD2-98DF-11E0589EF2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588" y="2445413"/>
            <a:ext cx="1383142" cy="96011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D48DD769-DDD1-4D0E-BCD5-029612C29384}"/>
              </a:ext>
            </a:extLst>
          </p:cNvPr>
          <p:cNvSpPr txBox="1"/>
          <p:nvPr/>
        </p:nvSpPr>
        <p:spPr>
          <a:xfrm>
            <a:off x="9082103" y="2161775"/>
            <a:ext cx="30091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>
                <a:solidFill>
                  <a:srgbClr val="0000FF"/>
                </a:solidFill>
              </a:rPr>
              <a:t>케이블코드 구멍과 덮개</a:t>
            </a:r>
            <a:r>
              <a:rPr lang="en-US" altLang="ko-KR" sz="1100" dirty="0">
                <a:solidFill>
                  <a:srgbClr val="0000FF"/>
                </a:solidFill>
              </a:rPr>
              <a:t>(</a:t>
            </a:r>
            <a:r>
              <a:rPr lang="ko-KR" altLang="en-US" sz="1100" dirty="0">
                <a:solidFill>
                  <a:srgbClr val="0000FF"/>
                </a:solidFill>
              </a:rPr>
              <a:t>작은 사이즈로 설치</a:t>
            </a:r>
            <a:r>
              <a:rPr lang="en-US" altLang="ko-KR" sz="1100" dirty="0">
                <a:solidFill>
                  <a:srgbClr val="0000FF"/>
                </a:solidFill>
              </a:rPr>
              <a:t>)</a:t>
            </a:r>
            <a:endParaRPr lang="ko-KR" altLang="en-US" sz="1100" dirty="0">
              <a:solidFill>
                <a:srgbClr val="0000FF"/>
              </a:solidFill>
            </a:endParaRPr>
          </a:p>
        </p:txBody>
      </p:sp>
      <p:pic>
        <p:nvPicPr>
          <p:cNvPr id="16" name="그림 15">
            <a:extLst>
              <a:ext uri="{FF2B5EF4-FFF2-40B4-BE49-F238E27FC236}">
                <a16:creationId xmlns="" xmlns:a16="http://schemas.microsoft.com/office/drawing/2014/main" id="{1CCD2D44-7215-4282-9205-64972C14A18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265" y="2443984"/>
            <a:ext cx="1102575" cy="961548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="" xmlns:a16="http://schemas.microsoft.com/office/drawing/2014/main" id="{3BCB73D9-4E1F-4AD3-8D42-F158DFCADE6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581" y="1341473"/>
            <a:ext cx="2181331" cy="192470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C8EAC231-8644-460C-B468-B349414F6A5D}"/>
              </a:ext>
            </a:extLst>
          </p:cNvPr>
          <p:cNvSpPr txBox="1"/>
          <p:nvPr/>
        </p:nvSpPr>
        <p:spPr>
          <a:xfrm>
            <a:off x="6430352" y="1106412"/>
            <a:ext cx="47644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err="1">
                <a:solidFill>
                  <a:srgbClr val="0000FF"/>
                </a:solidFill>
              </a:rPr>
              <a:t>팝업콘센트</a:t>
            </a:r>
            <a:r>
              <a:rPr lang="en-US" altLang="ko-KR" sz="1100" dirty="0">
                <a:solidFill>
                  <a:srgbClr val="0000FF"/>
                </a:solidFill>
              </a:rPr>
              <a:t>(</a:t>
            </a:r>
            <a:r>
              <a:rPr lang="ko-KR" altLang="en-US" sz="1100" dirty="0">
                <a:solidFill>
                  <a:srgbClr val="0000FF"/>
                </a:solidFill>
              </a:rPr>
              <a:t>모델명</a:t>
            </a:r>
            <a:r>
              <a:rPr lang="en-US" altLang="ko-KR" sz="1100" dirty="0">
                <a:solidFill>
                  <a:srgbClr val="0000FF"/>
                </a:solidFill>
              </a:rPr>
              <a:t>: DMM2-00623) </a:t>
            </a:r>
            <a:r>
              <a:rPr lang="en-US" altLang="ko-KR" sz="1100" dirty="0">
                <a:solidFill>
                  <a:srgbClr val="FF0000"/>
                </a:solidFill>
                <a:sym typeface="Wingdings" panose="05000000000000000000" pitchFamily="2" charset="2"/>
              </a:rPr>
              <a:t> </a:t>
            </a:r>
            <a:r>
              <a:rPr lang="ko-KR" altLang="en-US" sz="1100" dirty="0">
                <a:solidFill>
                  <a:srgbClr val="FF0000"/>
                </a:solidFill>
              </a:rPr>
              <a:t>제품은 제가 제공해 </a:t>
            </a:r>
            <a:r>
              <a:rPr lang="ko-KR" altLang="en-US" sz="1100" dirty="0" smtClean="0">
                <a:solidFill>
                  <a:srgbClr val="FF0000"/>
                </a:solidFill>
              </a:rPr>
              <a:t>드리겠습니다</a:t>
            </a:r>
            <a:r>
              <a:rPr lang="en-US" altLang="ko-KR" sz="1100" dirty="0" smtClean="0">
                <a:solidFill>
                  <a:srgbClr val="FF0000"/>
                </a:solidFill>
              </a:rPr>
              <a:t>.</a:t>
            </a:r>
            <a:endParaRPr lang="ko-KR" altLang="en-US" sz="1100" dirty="0">
              <a:solidFill>
                <a:srgbClr val="FF0000"/>
              </a:solidFill>
            </a:endParaRPr>
          </a:p>
        </p:txBody>
      </p:sp>
      <p:cxnSp>
        <p:nvCxnSpPr>
          <p:cNvPr id="58" name="직선 화살표 연결선 57">
            <a:extLst>
              <a:ext uri="{FF2B5EF4-FFF2-40B4-BE49-F238E27FC236}">
                <a16:creationId xmlns="" xmlns:a16="http://schemas.microsoft.com/office/drawing/2014/main" id="{F652E2D4-9FDD-4EE8-ADFB-D1777221725C}"/>
              </a:ext>
            </a:extLst>
          </p:cNvPr>
          <p:cNvCxnSpPr>
            <a:cxnSpLocks/>
          </p:cNvCxnSpPr>
          <p:nvPr/>
        </p:nvCxnSpPr>
        <p:spPr>
          <a:xfrm>
            <a:off x="5972408" y="3987086"/>
            <a:ext cx="1963577" cy="10377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화살표 연결선 59">
            <a:extLst>
              <a:ext uri="{FF2B5EF4-FFF2-40B4-BE49-F238E27FC236}">
                <a16:creationId xmlns="" xmlns:a16="http://schemas.microsoft.com/office/drawing/2014/main" id="{4C8A460D-870D-4FB1-86B7-9E17F8C7503E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7457091" y="2908441"/>
            <a:ext cx="928720" cy="921097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화살표 연결선 62">
            <a:extLst>
              <a:ext uri="{FF2B5EF4-FFF2-40B4-BE49-F238E27FC236}">
                <a16:creationId xmlns="" xmlns:a16="http://schemas.microsoft.com/office/drawing/2014/main" id="{EB27721A-D718-4C3F-AB7B-7C84E217BCB6}"/>
              </a:ext>
            </a:extLst>
          </p:cNvPr>
          <p:cNvCxnSpPr>
            <a:cxnSpLocks/>
            <a:endCxn id="10" idx="0"/>
          </p:cNvCxnSpPr>
          <p:nvPr/>
        </p:nvCxnSpPr>
        <p:spPr>
          <a:xfrm flipH="1">
            <a:off x="8697500" y="3171813"/>
            <a:ext cx="782655" cy="520264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그림 30">
            <a:extLst>
              <a:ext uri="{FF2B5EF4-FFF2-40B4-BE49-F238E27FC236}">
                <a16:creationId xmlns="" xmlns:a16="http://schemas.microsoft.com/office/drawing/2014/main" id="{CBCEDCFD-D353-44E0-9730-D95105CB381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92" y="1831189"/>
            <a:ext cx="3452503" cy="3268370"/>
          </a:xfrm>
          <a:prstGeom prst="rect">
            <a:avLst/>
          </a:prstGeom>
        </p:spPr>
      </p:pic>
      <p:sp>
        <p:nvSpPr>
          <p:cNvPr id="32" name="직사각형 31">
            <a:extLst>
              <a:ext uri="{FF2B5EF4-FFF2-40B4-BE49-F238E27FC236}">
                <a16:creationId xmlns="" xmlns:a16="http://schemas.microsoft.com/office/drawing/2014/main" id="{BB9F3BAC-4CD9-46DE-B208-79B46F195BB4}"/>
              </a:ext>
            </a:extLst>
          </p:cNvPr>
          <p:cNvSpPr/>
          <p:nvPr/>
        </p:nvSpPr>
        <p:spPr>
          <a:xfrm>
            <a:off x="2381865" y="1916369"/>
            <a:ext cx="1002443" cy="2999379"/>
          </a:xfrm>
          <a:prstGeom prst="rect">
            <a:avLst/>
          </a:prstGeom>
          <a:noFill/>
          <a:ln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37" name="직선 연결선 36">
            <a:extLst>
              <a:ext uri="{FF2B5EF4-FFF2-40B4-BE49-F238E27FC236}">
                <a16:creationId xmlns="" xmlns:a16="http://schemas.microsoft.com/office/drawing/2014/main" id="{ED745611-BE50-4477-A467-25CDC3A6E8E4}"/>
              </a:ext>
            </a:extLst>
          </p:cNvPr>
          <p:cNvCxnSpPr/>
          <p:nvPr/>
        </p:nvCxnSpPr>
        <p:spPr>
          <a:xfrm>
            <a:off x="2381865" y="3901663"/>
            <a:ext cx="1002443" cy="0"/>
          </a:xfrm>
          <a:prstGeom prst="line">
            <a:avLst/>
          </a:prstGeom>
          <a:ln w="127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직선 연결선 73">
            <a:extLst>
              <a:ext uri="{FF2B5EF4-FFF2-40B4-BE49-F238E27FC236}">
                <a16:creationId xmlns="" xmlns:a16="http://schemas.microsoft.com/office/drawing/2014/main" id="{983FCCAC-B68F-493D-B58F-DC6507A6863D}"/>
              </a:ext>
            </a:extLst>
          </p:cNvPr>
          <p:cNvCxnSpPr/>
          <p:nvPr/>
        </p:nvCxnSpPr>
        <p:spPr>
          <a:xfrm>
            <a:off x="2381865" y="3421583"/>
            <a:ext cx="1002443" cy="0"/>
          </a:xfrm>
          <a:prstGeom prst="line">
            <a:avLst/>
          </a:prstGeom>
          <a:ln w="127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>
            <a:extLst>
              <a:ext uri="{FF2B5EF4-FFF2-40B4-BE49-F238E27FC236}">
                <a16:creationId xmlns="" xmlns:a16="http://schemas.microsoft.com/office/drawing/2014/main" id="{F958C4B7-C716-433D-9A19-EB520EC118C8}"/>
              </a:ext>
            </a:extLst>
          </p:cNvPr>
          <p:cNvCxnSpPr/>
          <p:nvPr/>
        </p:nvCxnSpPr>
        <p:spPr>
          <a:xfrm>
            <a:off x="2381865" y="2919018"/>
            <a:ext cx="1002443" cy="0"/>
          </a:xfrm>
          <a:prstGeom prst="line">
            <a:avLst/>
          </a:prstGeom>
          <a:ln w="127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 75">
            <a:extLst>
              <a:ext uri="{FF2B5EF4-FFF2-40B4-BE49-F238E27FC236}">
                <a16:creationId xmlns="" xmlns:a16="http://schemas.microsoft.com/office/drawing/2014/main" id="{597FA70A-12E7-4960-8A6E-1906283172EA}"/>
              </a:ext>
            </a:extLst>
          </p:cNvPr>
          <p:cNvCxnSpPr/>
          <p:nvPr/>
        </p:nvCxnSpPr>
        <p:spPr>
          <a:xfrm>
            <a:off x="2381865" y="2536361"/>
            <a:ext cx="1002443" cy="0"/>
          </a:xfrm>
          <a:prstGeom prst="line">
            <a:avLst/>
          </a:prstGeom>
          <a:ln w="127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 76">
            <a:extLst>
              <a:ext uri="{FF2B5EF4-FFF2-40B4-BE49-F238E27FC236}">
                <a16:creationId xmlns="" xmlns:a16="http://schemas.microsoft.com/office/drawing/2014/main" id="{C9984045-2961-4EDC-AC51-80585FB13D1F}"/>
              </a:ext>
            </a:extLst>
          </p:cNvPr>
          <p:cNvCxnSpPr>
            <a:cxnSpLocks/>
            <a:endCxn id="32" idx="0"/>
          </p:cNvCxnSpPr>
          <p:nvPr/>
        </p:nvCxnSpPr>
        <p:spPr>
          <a:xfrm flipV="1">
            <a:off x="2883086" y="1916369"/>
            <a:ext cx="1" cy="607700"/>
          </a:xfrm>
          <a:prstGeom prst="line">
            <a:avLst/>
          </a:prstGeom>
          <a:ln w="127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직선 연결선 78">
            <a:extLst>
              <a:ext uri="{FF2B5EF4-FFF2-40B4-BE49-F238E27FC236}">
                <a16:creationId xmlns="" xmlns:a16="http://schemas.microsoft.com/office/drawing/2014/main" id="{18B44E24-72E6-42F5-B03F-914A16ADA00E}"/>
              </a:ext>
            </a:extLst>
          </p:cNvPr>
          <p:cNvCxnSpPr>
            <a:cxnSpLocks/>
          </p:cNvCxnSpPr>
          <p:nvPr/>
        </p:nvCxnSpPr>
        <p:spPr>
          <a:xfrm flipV="1">
            <a:off x="2883086" y="3901663"/>
            <a:ext cx="0" cy="1014085"/>
          </a:xfrm>
          <a:prstGeom prst="line">
            <a:avLst/>
          </a:prstGeom>
          <a:ln w="127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5EBB7568-3B31-4263-ABB9-8A4C64487760}"/>
              </a:ext>
            </a:extLst>
          </p:cNvPr>
          <p:cNvSpPr txBox="1"/>
          <p:nvPr/>
        </p:nvSpPr>
        <p:spPr>
          <a:xfrm>
            <a:off x="1630920" y="3048024"/>
            <a:ext cx="5597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>
                <a:solidFill>
                  <a:schemeClr val="bg1"/>
                </a:solidFill>
              </a:rPr>
              <a:t>A</a:t>
            </a:r>
            <a:r>
              <a:rPr lang="ko-KR" altLang="en-US" sz="1100" dirty="0">
                <a:solidFill>
                  <a:schemeClr val="bg1"/>
                </a:solidFill>
              </a:rPr>
              <a:t>위치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E5132662-385E-466F-AA88-233D49DAB89D}"/>
              </a:ext>
            </a:extLst>
          </p:cNvPr>
          <p:cNvSpPr txBox="1"/>
          <p:nvPr/>
        </p:nvSpPr>
        <p:spPr>
          <a:xfrm>
            <a:off x="2607791" y="3048024"/>
            <a:ext cx="5485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>
                <a:solidFill>
                  <a:schemeClr val="bg1"/>
                </a:solidFill>
              </a:rPr>
              <a:t>B</a:t>
            </a:r>
            <a:r>
              <a:rPr lang="ko-KR" altLang="en-US" sz="1100" dirty="0">
                <a:solidFill>
                  <a:schemeClr val="bg1"/>
                </a:solidFill>
              </a:rPr>
              <a:t>위치</a:t>
            </a:r>
          </a:p>
        </p:txBody>
      </p:sp>
      <p:sp>
        <p:nvSpPr>
          <p:cNvPr id="85" name="직사각형 84">
            <a:extLst>
              <a:ext uri="{FF2B5EF4-FFF2-40B4-BE49-F238E27FC236}">
                <a16:creationId xmlns="" xmlns:a16="http://schemas.microsoft.com/office/drawing/2014/main" id="{A6ABC201-B6E0-4971-9108-15993ECB6DEF}"/>
              </a:ext>
            </a:extLst>
          </p:cNvPr>
          <p:cNvSpPr/>
          <p:nvPr/>
        </p:nvSpPr>
        <p:spPr>
          <a:xfrm>
            <a:off x="1374612" y="1916369"/>
            <a:ext cx="1002443" cy="2999379"/>
          </a:xfrm>
          <a:prstGeom prst="rect">
            <a:avLst/>
          </a:prstGeom>
          <a:noFill/>
          <a:ln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86" name="직선 연결선 85">
            <a:extLst>
              <a:ext uri="{FF2B5EF4-FFF2-40B4-BE49-F238E27FC236}">
                <a16:creationId xmlns="" xmlns:a16="http://schemas.microsoft.com/office/drawing/2014/main" id="{4CBD44BE-7424-4C49-B67E-C836C1CB49C3}"/>
              </a:ext>
            </a:extLst>
          </p:cNvPr>
          <p:cNvCxnSpPr/>
          <p:nvPr/>
        </p:nvCxnSpPr>
        <p:spPr>
          <a:xfrm>
            <a:off x="1374612" y="3901663"/>
            <a:ext cx="1002443" cy="0"/>
          </a:xfrm>
          <a:prstGeom prst="line">
            <a:avLst/>
          </a:prstGeom>
          <a:ln w="127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직선 연결선 86">
            <a:extLst>
              <a:ext uri="{FF2B5EF4-FFF2-40B4-BE49-F238E27FC236}">
                <a16:creationId xmlns="" xmlns:a16="http://schemas.microsoft.com/office/drawing/2014/main" id="{6830C393-CC20-4E22-B2D3-733C2C700F27}"/>
              </a:ext>
            </a:extLst>
          </p:cNvPr>
          <p:cNvCxnSpPr/>
          <p:nvPr/>
        </p:nvCxnSpPr>
        <p:spPr>
          <a:xfrm>
            <a:off x="1374612" y="3421583"/>
            <a:ext cx="1002443" cy="0"/>
          </a:xfrm>
          <a:prstGeom prst="line">
            <a:avLst/>
          </a:prstGeom>
          <a:ln w="127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직선 연결선 87">
            <a:extLst>
              <a:ext uri="{FF2B5EF4-FFF2-40B4-BE49-F238E27FC236}">
                <a16:creationId xmlns="" xmlns:a16="http://schemas.microsoft.com/office/drawing/2014/main" id="{5914564D-47AB-469D-9D71-450A0F081ABF}"/>
              </a:ext>
            </a:extLst>
          </p:cNvPr>
          <p:cNvCxnSpPr/>
          <p:nvPr/>
        </p:nvCxnSpPr>
        <p:spPr>
          <a:xfrm>
            <a:off x="1374612" y="2919018"/>
            <a:ext cx="1002443" cy="0"/>
          </a:xfrm>
          <a:prstGeom prst="line">
            <a:avLst/>
          </a:prstGeom>
          <a:ln w="127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직선 연결선 88">
            <a:extLst>
              <a:ext uri="{FF2B5EF4-FFF2-40B4-BE49-F238E27FC236}">
                <a16:creationId xmlns="" xmlns:a16="http://schemas.microsoft.com/office/drawing/2014/main" id="{E0E33636-E1BF-4D85-9252-78952F000105}"/>
              </a:ext>
            </a:extLst>
          </p:cNvPr>
          <p:cNvCxnSpPr/>
          <p:nvPr/>
        </p:nvCxnSpPr>
        <p:spPr>
          <a:xfrm>
            <a:off x="1374612" y="2536361"/>
            <a:ext cx="1002443" cy="0"/>
          </a:xfrm>
          <a:prstGeom prst="line">
            <a:avLst/>
          </a:prstGeom>
          <a:ln w="127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직선 연결선 89">
            <a:extLst>
              <a:ext uri="{FF2B5EF4-FFF2-40B4-BE49-F238E27FC236}">
                <a16:creationId xmlns="" xmlns:a16="http://schemas.microsoft.com/office/drawing/2014/main" id="{59FBF13A-F841-466D-99E0-62904AD8C843}"/>
              </a:ext>
            </a:extLst>
          </p:cNvPr>
          <p:cNvCxnSpPr>
            <a:cxnSpLocks/>
            <a:endCxn id="85" idx="0"/>
          </p:cNvCxnSpPr>
          <p:nvPr/>
        </p:nvCxnSpPr>
        <p:spPr>
          <a:xfrm flipV="1">
            <a:off x="1875833" y="1916369"/>
            <a:ext cx="1" cy="607700"/>
          </a:xfrm>
          <a:prstGeom prst="line">
            <a:avLst/>
          </a:prstGeom>
          <a:ln w="127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직선 연결선 90">
            <a:extLst>
              <a:ext uri="{FF2B5EF4-FFF2-40B4-BE49-F238E27FC236}">
                <a16:creationId xmlns="" xmlns:a16="http://schemas.microsoft.com/office/drawing/2014/main" id="{319F42B4-6F73-4E2E-983C-84D250396C94}"/>
              </a:ext>
            </a:extLst>
          </p:cNvPr>
          <p:cNvCxnSpPr>
            <a:cxnSpLocks/>
          </p:cNvCxnSpPr>
          <p:nvPr/>
        </p:nvCxnSpPr>
        <p:spPr>
          <a:xfrm flipV="1">
            <a:off x="1875833" y="3901663"/>
            <a:ext cx="0" cy="1014085"/>
          </a:xfrm>
          <a:prstGeom prst="line">
            <a:avLst/>
          </a:prstGeom>
          <a:ln w="127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0F132E60-E67F-4011-9FBC-728F5F3AFE01}"/>
              </a:ext>
            </a:extLst>
          </p:cNvPr>
          <p:cNvSpPr txBox="1"/>
          <p:nvPr/>
        </p:nvSpPr>
        <p:spPr>
          <a:xfrm>
            <a:off x="1851147" y="5510016"/>
            <a:ext cx="409118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B</a:t>
            </a:r>
            <a:r>
              <a:rPr lang="ko-KR" altLang="en-US" sz="1050" dirty="0">
                <a:solidFill>
                  <a:srgbClr val="0000FF"/>
                </a:solidFill>
              </a:rPr>
              <a:t>위치 </a:t>
            </a:r>
            <a:r>
              <a:rPr lang="ko-KR" altLang="en-US" sz="1050" dirty="0" err="1">
                <a:solidFill>
                  <a:srgbClr val="0000FF"/>
                </a:solidFill>
              </a:rPr>
              <a:t>벽쪽에</a:t>
            </a:r>
            <a:r>
              <a:rPr lang="ko-KR" altLang="en-US" sz="1050" dirty="0">
                <a:solidFill>
                  <a:srgbClr val="0000FF"/>
                </a:solidFill>
              </a:rPr>
              <a:t> </a:t>
            </a:r>
            <a:endParaRPr lang="en-US" altLang="ko-KR" sz="1050" dirty="0">
              <a:solidFill>
                <a:srgbClr val="0000FF"/>
              </a:solidFill>
            </a:endParaRPr>
          </a:p>
          <a:p>
            <a:r>
              <a:rPr lang="ko-KR" altLang="en-US" sz="1050" dirty="0">
                <a:solidFill>
                  <a:srgbClr val="0000FF"/>
                </a:solidFill>
              </a:rPr>
              <a:t>콘센트 및 </a:t>
            </a:r>
            <a:r>
              <a:rPr lang="ko-KR" altLang="en-US" sz="1050" dirty="0" smtClean="0">
                <a:solidFill>
                  <a:srgbClr val="0000FF"/>
                </a:solidFill>
              </a:rPr>
              <a:t>기타포트가 위치하고 </a:t>
            </a:r>
            <a:r>
              <a:rPr lang="ko-KR" altLang="en-US" sz="1050" dirty="0">
                <a:solidFill>
                  <a:srgbClr val="0000FF"/>
                </a:solidFill>
              </a:rPr>
              <a:t>있습니다</a:t>
            </a:r>
            <a:r>
              <a:rPr lang="en-US" altLang="ko-KR" sz="1050" dirty="0">
                <a:solidFill>
                  <a:srgbClr val="0000FF"/>
                </a:solidFill>
              </a:rPr>
              <a:t>.</a:t>
            </a:r>
          </a:p>
          <a:p>
            <a:r>
              <a:rPr lang="ko-KR" altLang="en-US" sz="1050" dirty="0">
                <a:solidFill>
                  <a:srgbClr val="0000FF"/>
                </a:solidFill>
              </a:rPr>
              <a:t>이를 </a:t>
            </a:r>
            <a:r>
              <a:rPr lang="ko-KR" altLang="en-US" sz="1050" dirty="0" smtClean="0">
                <a:solidFill>
                  <a:srgbClr val="0000FF"/>
                </a:solidFill>
              </a:rPr>
              <a:t>팝업콘센트와 케이블코드 </a:t>
            </a:r>
            <a:r>
              <a:rPr lang="ko-KR" altLang="en-US" sz="1050" dirty="0">
                <a:solidFill>
                  <a:srgbClr val="0000FF"/>
                </a:solidFill>
              </a:rPr>
              <a:t>구멍으로 </a:t>
            </a:r>
            <a:r>
              <a:rPr lang="ko-KR" altLang="en-US" sz="1050" dirty="0" smtClean="0">
                <a:solidFill>
                  <a:srgbClr val="0000FF"/>
                </a:solidFill>
              </a:rPr>
              <a:t>살리려고 </a:t>
            </a:r>
            <a:r>
              <a:rPr lang="ko-KR" altLang="en-US" sz="1050" dirty="0">
                <a:solidFill>
                  <a:srgbClr val="0000FF"/>
                </a:solidFill>
              </a:rPr>
              <a:t>합니다</a:t>
            </a:r>
            <a:r>
              <a:rPr lang="en-US" altLang="ko-KR" sz="1050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altLang="ko-KR" sz="1050" dirty="0" smtClean="0">
                <a:solidFill>
                  <a:srgbClr val="0000FF"/>
                </a:solidFill>
              </a:rPr>
              <a:t>B</a:t>
            </a:r>
            <a:r>
              <a:rPr lang="ko-KR" altLang="en-US" sz="1050" dirty="0" smtClean="0">
                <a:solidFill>
                  <a:srgbClr val="0000FF"/>
                </a:solidFill>
              </a:rPr>
              <a:t> 하단부 </a:t>
            </a:r>
            <a:r>
              <a:rPr lang="ko-KR" altLang="en-US" sz="1050" dirty="0" err="1" smtClean="0">
                <a:solidFill>
                  <a:srgbClr val="0000FF"/>
                </a:solidFill>
              </a:rPr>
              <a:t>뒷판에</a:t>
            </a:r>
            <a:r>
              <a:rPr lang="ko-KR" altLang="en-US" sz="1050" dirty="0" smtClean="0">
                <a:solidFill>
                  <a:srgbClr val="0000FF"/>
                </a:solidFill>
              </a:rPr>
              <a:t> 콘센트 부분만큼 구멍이 </a:t>
            </a:r>
            <a:r>
              <a:rPr lang="ko-KR" altLang="en-US" sz="1050" dirty="0" err="1" smtClean="0">
                <a:solidFill>
                  <a:srgbClr val="0000FF"/>
                </a:solidFill>
              </a:rPr>
              <a:t>뚤려야</a:t>
            </a:r>
            <a:r>
              <a:rPr lang="ko-KR" altLang="en-US" sz="1050" dirty="0" smtClean="0">
                <a:solidFill>
                  <a:srgbClr val="0000FF"/>
                </a:solidFill>
              </a:rPr>
              <a:t> 할 것 같습니다</a:t>
            </a:r>
            <a:r>
              <a:rPr lang="en-US" altLang="ko-KR" sz="1050" dirty="0" smtClean="0">
                <a:solidFill>
                  <a:srgbClr val="0000FF"/>
                </a:solidFill>
              </a:rPr>
              <a:t>.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cxnSp>
        <p:nvCxnSpPr>
          <p:cNvPr id="95" name="직선 화살표 연결선 94">
            <a:extLst>
              <a:ext uri="{FF2B5EF4-FFF2-40B4-BE49-F238E27FC236}">
                <a16:creationId xmlns="" xmlns:a16="http://schemas.microsoft.com/office/drawing/2014/main" id="{20F15E65-079C-413F-A1E1-CB02CBD565FC}"/>
              </a:ext>
            </a:extLst>
          </p:cNvPr>
          <p:cNvCxnSpPr>
            <a:cxnSpLocks/>
          </p:cNvCxnSpPr>
          <p:nvPr/>
        </p:nvCxnSpPr>
        <p:spPr>
          <a:xfrm flipV="1">
            <a:off x="2553265" y="4161855"/>
            <a:ext cx="140311" cy="1348161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직사각형 46">
            <a:extLst>
              <a:ext uri="{FF2B5EF4-FFF2-40B4-BE49-F238E27FC236}">
                <a16:creationId xmlns="" xmlns:a16="http://schemas.microsoft.com/office/drawing/2014/main" id="{45286A8B-863F-4D91-90F7-725077048CDC}"/>
              </a:ext>
            </a:extLst>
          </p:cNvPr>
          <p:cNvSpPr/>
          <p:nvPr/>
        </p:nvSpPr>
        <p:spPr>
          <a:xfrm>
            <a:off x="2607791" y="3960167"/>
            <a:ext cx="431516" cy="324151"/>
          </a:xfrm>
          <a:prstGeom prst="rect">
            <a:avLst/>
          </a:prstGeom>
          <a:noFill/>
          <a:ln>
            <a:solidFill>
              <a:srgbClr val="1026F8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2" name="직사각형 51">
            <a:extLst>
              <a:ext uri="{FF2B5EF4-FFF2-40B4-BE49-F238E27FC236}">
                <a16:creationId xmlns="" xmlns:a16="http://schemas.microsoft.com/office/drawing/2014/main" id="{45286A8B-863F-4D91-90F7-725077048CDC}"/>
              </a:ext>
            </a:extLst>
          </p:cNvPr>
          <p:cNvSpPr/>
          <p:nvPr/>
        </p:nvSpPr>
        <p:spPr>
          <a:xfrm>
            <a:off x="4601016" y="4220124"/>
            <a:ext cx="431516" cy="324151"/>
          </a:xfrm>
          <a:prstGeom prst="rect">
            <a:avLst/>
          </a:prstGeom>
          <a:noFill/>
          <a:ln>
            <a:solidFill>
              <a:srgbClr val="1026F8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53" name="직선 화살표 연결선 52">
            <a:extLst>
              <a:ext uri="{FF2B5EF4-FFF2-40B4-BE49-F238E27FC236}">
                <a16:creationId xmlns="" xmlns:a16="http://schemas.microsoft.com/office/drawing/2014/main" id="{20F15E65-079C-413F-A1E1-CB02CBD565FC}"/>
              </a:ext>
            </a:extLst>
          </p:cNvPr>
          <p:cNvCxnSpPr>
            <a:cxnSpLocks/>
          </p:cNvCxnSpPr>
          <p:nvPr/>
        </p:nvCxnSpPr>
        <p:spPr>
          <a:xfrm flipV="1">
            <a:off x="2553265" y="4544275"/>
            <a:ext cx="2064874" cy="965741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840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564" y="4628811"/>
            <a:ext cx="3690003" cy="214332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4180BF96-30C6-41AF-9F1C-35E6CDF604A5}"/>
              </a:ext>
            </a:extLst>
          </p:cNvPr>
          <p:cNvSpPr txBox="1"/>
          <p:nvPr/>
        </p:nvSpPr>
        <p:spPr>
          <a:xfrm>
            <a:off x="742715" y="29363"/>
            <a:ext cx="8426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/>
              <a:t>C </a:t>
            </a:r>
            <a:r>
              <a:rPr lang="en-US" altLang="ko-KR" sz="1600" dirty="0"/>
              <a:t>– </a:t>
            </a:r>
            <a:r>
              <a:rPr lang="ko-KR" altLang="en-US" sz="1600" dirty="0" err="1" smtClean="0"/>
              <a:t>상단부와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중간부는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A,B</a:t>
            </a:r>
            <a:r>
              <a:rPr lang="ko-KR" altLang="en-US" sz="1600" dirty="0" smtClean="0"/>
              <a:t>와 동일하나 하단부만 </a:t>
            </a:r>
            <a:r>
              <a:rPr lang="en-US" altLang="ko-KR" sz="1600" dirty="0"/>
              <a:t>3</a:t>
            </a:r>
            <a:r>
              <a:rPr lang="ko-KR" altLang="en-US" sz="1600" dirty="0"/>
              <a:t>단 </a:t>
            </a:r>
            <a:r>
              <a:rPr lang="ko-KR" altLang="en-US" sz="1600" dirty="0" smtClean="0"/>
              <a:t>서랍장입니다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서랍장만 봐주세요</a:t>
            </a:r>
            <a:r>
              <a:rPr lang="en-US" altLang="ko-KR" sz="1600" dirty="0" smtClean="0"/>
              <a:t>.</a:t>
            </a:r>
            <a:endParaRPr lang="ko-KR" altLang="en-US" sz="3200" dirty="0"/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258E7613-E812-43A0-B082-57514188A4C6}"/>
              </a:ext>
            </a:extLst>
          </p:cNvPr>
          <p:cNvSpPr txBox="1"/>
          <p:nvPr/>
        </p:nvSpPr>
        <p:spPr>
          <a:xfrm>
            <a:off x="194839" y="1213278"/>
            <a:ext cx="9396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>
                <a:solidFill>
                  <a:srgbClr val="0000FF"/>
                </a:solidFill>
              </a:rPr>
              <a:t>서랍장 </a:t>
            </a:r>
            <a:r>
              <a:rPr lang="ko-KR" altLang="en-US" sz="1100" dirty="0">
                <a:solidFill>
                  <a:srgbClr val="0000FF"/>
                </a:solidFill>
              </a:rPr>
              <a:t>샘플</a:t>
            </a:r>
          </a:p>
        </p:txBody>
      </p:sp>
      <p:pic>
        <p:nvPicPr>
          <p:cNvPr id="41" name="그림 40">
            <a:extLst>
              <a:ext uri="{FF2B5EF4-FFF2-40B4-BE49-F238E27FC236}">
                <a16:creationId xmlns="" xmlns:a16="http://schemas.microsoft.com/office/drawing/2014/main" id="{E2D1EDCC-1D80-4594-98DC-43CCD752CD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64" y="1546873"/>
            <a:ext cx="1808531" cy="4357907"/>
          </a:xfrm>
          <a:prstGeom prst="rect">
            <a:avLst/>
          </a:prstGeom>
        </p:spPr>
      </p:pic>
      <p:sp>
        <p:nvSpPr>
          <p:cNvPr id="97" name="TextBox 96">
            <a:extLst>
              <a:ext uri="{FF2B5EF4-FFF2-40B4-BE49-F238E27FC236}">
                <a16:creationId xmlns="" xmlns:a16="http://schemas.microsoft.com/office/drawing/2014/main" id="{583EF3EB-CAC4-430B-A345-9233C80766C6}"/>
              </a:ext>
            </a:extLst>
          </p:cNvPr>
          <p:cNvSpPr txBox="1"/>
          <p:nvPr/>
        </p:nvSpPr>
        <p:spPr>
          <a:xfrm>
            <a:off x="3342564" y="1054645"/>
            <a:ext cx="3741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solidFill>
                  <a:srgbClr val="0000FF"/>
                </a:solidFill>
              </a:rPr>
              <a:t>서랍장 필요요건</a:t>
            </a:r>
            <a:r>
              <a:rPr lang="en-US" altLang="ko-KR" sz="1400" dirty="0" smtClean="0">
                <a:solidFill>
                  <a:srgbClr val="0000FF"/>
                </a:solidFill>
              </a:rPr>
              <a:t>: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매립형손잡이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 3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단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볼레일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cxnSp>
        <p:nvCxnSpPr>
          <p:cNvPr id="98" name="직선 연결선 97">
            <a:extLst>
              <a:ext uri="{FF2B5EF4-FFF2-40B4-BE49-F238E27FC236}">
                <a16:creationId xmlns="" xmlns:a16="http://schemas.microsoft.com/office/drawing/2014/main" id="{CDFC7D12-477D-432A-8B3D-CA2DFA510A68}"/>
              </a:ext>
            </a:extLst>
          </p:cNvPr>
          <p:cNvCxnSpPr/>
          <p:nvPr/>
        </p:nvCxnSpPr>
        <p:spPr>
          <a:xfrm>
            <a:off x="299083" y="4303552"/>
            <a:ext cx="0" cy="1673213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직선 연결선 98">
            <a:extLst>
              <a:ext uri="{FF2B5EF4-FFF2-40B4-BE49-F238E27FC236}">
                <a16:creationId xmlns="" xmlns:a16="http://schemas.microsoft.com/office/drawing/2014/main" id="{9D9D1ADE-FB88-4B19-A42E-7961A2A6B10B}"/>
              </a:ext>
            </a:extLst>
          </p:cNvPr>
          <p:cNvCxnSpPr>
            <a:cxnSpLocks/>
          </p:cNvCxnSpPr>
          <p:nvPr/>
        </p:nvCxnSpPr>
        <p:spPr>
          <a:xfrm flipV="1">
            <a:off x="299945" y="4127384"/>
            <a:ext cx="1855242" cy="176168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직선 연결선 99">
            <a:extLst>
              <a:ext uri="{FF2B5EF4-FFF2-40B4-BE49-F238E27FC236}">
                <a16:creationId xmlns="" xmlns:a16="http://schemas.microsoft.com/office/drawing/2014/main" id="{93AAB349-664F-4760-A086-629B93D3480C}"/>
              </a:ext>
            </a:extLst>
          </p:cNvPr>
          <p:cNvCxnSpPr>
            <a:cxnSpLocks/>
          </p:cNvCxnSpPr>
          <p:nvPr/>
        </p:nvCxnSpPr>
        <p:spPr>
          <a:xfrm flipV="1">
            <a:off x="299945" y="5671309"/>
            <a:ext cx="1855242" cy="305456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직선 연결선 100">
            <a:extLst>
              <a:ext uri="{FF2B5EF4-FFF2-40B4-BE49-F238E27FC236}">
                <a16:creationId xmlns="" xmlns:a16="http://schemas.microsoft.com/office/drawing/2014/main" id="{CC34BE41-256C-4337-B38E-5817A859616D}"/>
              </a:ext>
            </a:extLst>
          </p:cNvPr>
          <p:cNvCxnSpPr>
            <a:cxnSpLocks/>
          </p:cNvCxnSpPr>
          <p:nvPr/>
        </p:nvCxnSpPr>
        <p:spPr>
          <a:xfrm>
            <a:off x="2156048" y="4127384"/>
            <a:ext cx="0" cy="1543925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그림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564" y="1546873"/>
            <a:ext cx="3226904" cy="2223741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097" y="1546873"/>
            <a:ext cx="3342739" cy="3248578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6674097" y="3833987"/>
            <a:ext cx="358470" cy="2992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7" name="직선 화살표 연결선 36">
            <a:extLst>
              <a:ext uri="{FF2B5EF4-FFF2-40B4-BE49-F238E27FC236}">
                <a16:creationId xmlns="" xmlns:a16="http://schemas.microsoft.com/office/drawing/2014/main" id="{006AD08A-DFDD-460A-BB60-53EF593F27CE}"/>
              </a:ext>
            </a:extLst>
          </p:cNvPr>
          <p:cNvCxnSpPr>
            <a:cxnSpLocks/>
          </p:cNvCxnSpPr>
          <p:nvPr/>
        </p:nvCxnSpPr>
        <p:spPr>
          <a:xfrm flipV="1">
            <a:off x="1861353" y="3391593"/>
            <a:ext cx="1696494" cy="1257931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860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462" y="1126431"/>
            <a:ext cx="4622665" cy="5452203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="" xmlns:a16="http://schemas.microsoft.com/office/drawing/2014/main" id="{55BEDC52-D621-4153-8C22-811770F211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71" y="1650582"/>
            <a:ext cx="2118115" cy="1605512"/>
          </a:xfrm>
          <a:prstGeom prst="rect">
            <a:avLst/>
          </a:prstGeom>
        </p:spPr>
      </p:pic>
      <p:cxnSp>
        <p:nvCxnSpPr>
          <p:cNvPr id="60" name="직선 화살표 연결선 59">
            <a:extLst>
              <a:ext uri="{FF2B5EF4-FFF2-40B4-BE49-F238E27FC236}">
                <a16:creationId xmlns="" xmlns:a16="http://schemas.microsoft.com/office/drawing/2014/main" id="{687F81C1-224E-475F-8876-624ED9B69D5B}"/>
              </a:ext>
            </a:extLst>
          </p:cNvPr>
          <p:cNvCxnSpPr>
            <a:cxnSpLocks/>
          </p:cNvCxnSpPr>
          <p:nvPr/>
        </p:nvCxnSpPr>
        <p:spPr>
          <a:xfrm flipV="1">
            <a:off x="9237379" y="2158966"/>
            <a:ext cx="821022" cy="1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FD778B4-A7F2-4040-B197-25C5AD4326AA}"/>
              </a:ext>
            </a:extLst>
          </p:cNvPr>
          <p:cNvSpPr txBox="1"/>
          <p:nvPr/>
        </p:nvSpPr>
        <p:spPr>
          <a:xfrm>
            <a:off x="4701675" y="2122026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800</a:t>
            </a:r>
            <a:endParaRPr lang="ko-KR" altLang="en-US" sz="800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EBDE43A-8567-4A84-8DF9-E00385F27E01}"/>
              </a:ext>
            </a:extLst>
          </p:cNvPr>
          <p:cNvSpPr txBox="1"/>
          <p:nvPr/>
        </p:nvSpPr>
        <p:spPr>
          <a:xfrm>
            <a:off x="4645571" y="4635580"/>
            <a:ext cx="4090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1600</a:t>
            </a:r>
            <a:endParaRPr lang="ko-KR" altLang="en-US" sz="800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A8BF21B-CE6D-4F02-A794-D2B0D70BE1FC}"/>
              </a:ext>
            </a:extLst>
          </p:cNvPr>
          <p:cNvSpPr txBox="1"/>
          <p:nvPr/>
        </p:nvSpPr>
        <p:spPr>
          <a:xfrm>
            <a:off x="6790982" y="1603306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400</a:t>
            </a:r>
            <a:endParaRPr lang="ko-KR" altLang="en-US" sz="800" dirty="0"/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229FD8B1-C5EC-4E5B-A270-9BA71A24DDD9}"/>
              </a:ext>
            </a:extLst>
          </p:cNvPr>
          <p:cNvSpPr txBox="1"/>
          <p:nvPr/>
        </p:nvSpPr>
        <p:spPr>
          <a:xfrm>
            <a:off x="6790982" y="2415641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400</a:t>
            </a:r>
            <a:endParaRPr lang="ko-KR" altLang="en-US" sz="800" dirty="0"/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3ECF127C-AA62-4720-9A83-8FCF12606C44}"/>
              </a:ext>
            </a:extLst>
          </p:cNvPr>
          <p:cNvSpPr txBox="1"/>
          <p:nvPr/>
        </p:nvSpPr>
        <p:spPr>
          <a:xfrm>
            <a:off x="6790982" y="3295938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400</a:t>
            </a:r>
            <a:endParaRPr lang="ko-KR" altLang="en-US" sz="800" dirty="0"/>
          </a:p>
        </p:txBody>
      </p: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37E78BAF-4A36-45E6-AF3A-550EB1116032}"/>
              </a:ext>
            </a:extLst>
          </p:cNvPr>
          <p:cNvSpPr txBox="1"/>
          <p:nvPr/>
        </p:nvSpPr>
        <p:spPr>
          <a:xfrm>
            <a:off x="6790982" y="4822569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400</a:t>
            </a:r>
            <a:endParaRPr lang="ko-KR" altLang="en-US" sz="800" dirty="0"/>
          </a:p>
        </p:txBody>
      </p: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FB469F02-EA24-4539-B4C3-5CE1C4A3D713}"/>
              </a:ext>
            </a:extLst>
          </p:cNvPr>
          <p:cNvSpPr txBox="1"/>
          <p:nvPr/>
        </p:nvSpPr>
        <p:spPr>
          <a:xfrm>
            <a:off x="6790982" y="5678486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400</a:t>
            </a:r>
            <a:endParaRPr lang="ko-KR" altLang="en-US" sz="800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4180BF96-30C6-41AF-9F1C-35E6CDF604A5}"/>
              </a:ext>
            </a:extLst>
          </p:cNvPr>
          <p:cNvSpPr txBox="1"/>
          <p:nvPr/>
        </p:nvSpPr>
        <p:spPr>
          <a:xfrm>
            <a:off x="742715" y="29363"/>
            <a:ext cx="52303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/>
              <a:t>D,E</a:t>
            </a:r>
            <a:r>
              <a:rPr lang="en-US" altLang="ko-KR" dirty="0"/>
              <a:t> </a:t>
            </a:r>
            <a:r>
              <a:rPr lang="en-US" altLang="ko-KR" sz="1600" dirty="0"/>
              <a:t>- </a:t>
            </a:r>
            <a:r>
              <a:rPr lang="ko-KR" altLang="en-US" sz="1600" dirty="0"/>
              <a:t>너비만 </a:t>
            </a:r>
            <a:r>
              <a:rPr lang="en-US" altLang="ko-KR" sz="1600" dirty="0"/>
              <a:t>400, 600</a:t>
            </a:r>
            <a:r>
              <a:rPr lang="ko-KR" altLang="en-US" sz="1600" dirty="0"/>
              <a:t>으로 다르며 내부 구조는 동일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53ABFA2-B588-406B-B67A-2694340DA200}"/>
              </a:ext>
            </a:extLst>
          </p:cNvPr>
          <p:cNvSpPr txBox="1"/>
          <p:nvPr/>
        </p:nvSpPr>
        <p:spPr>
          <a:xfrm>
            <a:off x="5037879" y="1009117"/>
            <a:ext cx="5838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>
                <a:solidFill>
                  <a:srgbClr val="0000FF"/>
                </a:solidFill>
              </a:rPr>
              <a:t>D,E</a:t>
            </a:r>
            <a:r>
              <a:rPr lang="ko-KR" altLang="en-US" sz="900" dirty="0">
                <a:solidFill>
                  <a:srgbClr val="0000FF"/>
                </a:solidFill>
              </a:rPr>
              <a:t>샘플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="" xmlns:a16="http://schemas.microsoft.com/office/drawing/2014/main" id="{1412C9F0-1B8A-40BB-9060-571321DEF2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66" y="1068330"/>
            <a:ext cx="3671497" cy="4136161"/>
          </a:xfrm>
          <a:prstGeom prst="rect">
            <a:avLst/>
          </a:prstGeom>
        </p:spPr>
      </p:pic>
      <p:sp>
        <p:nvSpPr>
          <p:cNvPr id="21" name="타원 20">
            <a:extLst>
              <a:ext uri="{FF2B5EF4-FFF2-40B4-BE49-F238E27FC236}">
                <a16:creationId xmlns="" xmlns:a16="http://schemas.microsoft.com/office/drawing/2014/main" id="{E53D3948-31A6-41B9-A723-EF4EE64D37D8}"/>
              </a:ext>
            </a:extLst>
          </p:cNvPr>
          <p:cNvSpPr/>
          <p:nvPr/>
        </p:nvSpPr>
        <p:spPr>
          <a:xfrm>
            <a:off x="1417000" y="2158966"/>
            <a:ext cx="442711" cy="442711"/>
          </a:xfrm>
          <a:prstGeom prst="ellipse">
            <a:avLst/>
          </a:prstGeom>
          <a:noFill/>
          <a:ln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D40101CE-2DAB-4A79-87FD-3E4CA6037585}"/>
              </a:ext>
            </a:extLst>
          </p:cNvPr>
          <p:cNvSpPr txBox="1"/>
          <p:nvPr/>
        </p:nvSpPr>
        <p:spPr>
          <a:xfrm>
            <a:off x="6790982" y="4115262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400</a:t>
            </a:r>
            <a:endParaRPr lang="ko-KR" altLang="en-US" sz="800" dirty="0"/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="" xmlns:a16="http://schemas.microsoft.com/office/drawing/2014/main" id="{687F81C1-224E-475F-8876-624ED9B69D5B}"/>
              </a:ext>
            </a:extLst>
          </p:cNvPr>
          <p:cNvCxnSpPr>
            <a:cxnSpLocks/>
          </p:cNvCxnSpPr>
          <p:nvPr/>
        </p:nvCxnSpPr>
        <p:spPr>
          <a:xfrm flipV="1">
            <a:off x="8986058" y="2876204"/>
            <a:ext cx="1271847" cy="1571106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>
            <a:extLst>
              <a:ext uri="{FF2B5EF4-FFF2-40B4-BE49-F238E27FC236}">
                <a16:creationId xmlns="" xmlns:a16="http://schemas.microsoft.com/office/drawing/2014/main" id="{687F81C1-224E-475F-8876-624ED9B69D5B}"/>
              </a:ext>
            </a:extLst>
          </p:cNvPr>
          <p:cNvCxnSpPr>
            <a:cxnSpLocks/>
          </p:cNvCxnSpPr>
          <p:nvPr/>
        </p:nvCxnSpPr>
        <p:spPr>
          <a:xfrm flipV="1">
            <a:off x="8986058" y="3136411"/>
            <a:ext cx="1496291" cy="2223143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화살표 연결선 29">
            <a:extLst>
              <a:ext uri="{FF2B5EF4-FFF2-40B4-BE49-F238E27FC236}">
                <a16:creationId xmlns="" xmlns:a16="http://schemas.microsoft.com/office/drawing/2014/main" id="{687F81C1-224E-475F-8876-624ED9B69D5B}"/>
              </a:ext>
            </a:extLst>
          </p:cNvPr>
          <p:cNvCxnSpPr>
            <a:cxnSpLocks/>
          </p:cNvCxnSpPr>
          <p:nvPr/>
        </p:nvCxnSpPr>
        <p:spPr>
          <a:xfrm flipV="1">
            <a:off x="8966246" y="2693324"/>
            <a:ext cx="1175281" cy="1036749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그림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08" y="5532305"/>
            <a:ext cx="2235984" cy="1279744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258E7613-E812-43A0-B082-57514188A4C6}"/>
              </a:ext>
            </a:extLst>
          </p:cNvPr>
          <p:cNvSpPr txBox="1"/>
          <p:nvPr/>
        </p:nvSpPr>
        <p:spPr>
          <a:xfrm>
            <a:off x="462050" y="5367932"/>
            <a:ext cx="11304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>
                <a:solidFill>
                  <a:srgbClr val="0000FF"/>
                </a:solidFill>
              </a:rPr>
              <a:t>유압 경첩 사용</a:t>
            </a:r>
            <a:endParaRPr lang="ko-KR" altLang="en-US" sz="1100" dirty="0">
              <a:solidFill>
                <a:srgbClr val="0000FF"/>
              </a:solidFill>
            </a:endParaRPr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="" xmlns:a16="http://schemas.microsoft.com/office/drawing/2014/main" id="{BE16E5EC-7664-46D5-91FB-6ED55B2C2D39}"/>
              </a:ext>
            </a:extLst>
          </p:cNvPr>
          <p:cNvCxnSpPr>
            <a:cxnSpLocks/>
            <a:stCxn id="21" idx="4"/>
          </p:cNvCxnSpPr>
          <p:nvPr/>
        </p:nvCxnSpPr>
        <p:spPr>
          <a:xfrm flipH="1">
            <a:off x="1211012" y="2601677"/>
            <a:ext cx="427344" cy="3187993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723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22461</TotalTime>
  <Words>235</Words>
  <Application>Microsoft Office PowerPoint</Application>
  <PresentationFormat>사용자 지정</PresentationFormat>
  <Paragraphs>87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Administrator</cp:lastModifiedBy>
  <cp:revision>2313</cp:revision>
  <dcterms:created xsi:type="dcterms:W3CDTF">2018-08-08T03:14:47Z</dcterms:created>
  <dcterms:modified xsi:type="dcterms:W3CDTF">2020-10-26T04:08:07Z</dcterms:modified>
</cp:coreProperties>
</file>